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avi" ContentType="video/x-msvide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21" r:id="rId2"/>
    <p:sldId id="323" r:id="rId3"/>
    <p:sldId id="342" r:id="rId4"/>
    <p:sldId id="341" r:id="rId5"/>
    <p:sldId id="325" r:id="rId6"/>
    <p:sldId id="326" r:id="rId7"/>
    <p:sldId id="327" r:id="rId8"/>
    <p:sldId id="328" r:id="rId9"/>
    <p:sldId id="339" r:id="rId10"/>
    <p:sldId id="340" r:id="rId11"/>
    <p:sldId id="329" r:id="rId12"/>
    <p:sldId id="330" r:id="rId13"/>
    <p:sldId id="331" r:id="rId14"/>
    <p:sldId id="332" r:id="rId15"/>
    <p:sldId id="333" r:id="rId16"/>
    <p:sldId id="334" r:id="rId17"/>
    <p:sldId id="338" r:id="rId18"/>
    <p:sldId id="335" r:id="rId19"/>
    <p:sldId id="337" r:id="rId20"/>
    <p:sldId id="336" r:id="rId21"/>
  </p:sldIdLst>
  <p:sldSz cx="9144000" cy="6858000" type="screen4x3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4EA150A2-0A54-426D-8E7A-DD15A8410360}">
          <p14:sldIdLst>
            <p14:sldId id="321"/>
            <p14:sldId id="323"/>
            <p14:sldId id="342"/>
            <p14:sldId id="341"/>
            <p14:sldId id="325"/>
            <p14:sldId id="326"/>
            <p14:sldId id="327"/>
            <p14:sldId id="328"/>
            <p14:sldId id="339"/>
            <p14:sldId id="340"/>
            <p14:sldId id="329"/>
            <p14:sldId id="330"/>
            <p14:sldId id="331"/>
            <p14:sldId id="332"/>
            <p14:sldId id="333"/>
            <p14:sldId id="334"/>
            <p14:sldId id="338"/>
            <p14:sldId id="335"/>
            <p14:sldId id="337"/>
            <p14:sldId id="33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793" userDrawn="1">
          <p15:clr>
            <a:srgbClr val="A4A3A4"/>
          </p15:clr>
        </p15:guide>
        <p15:guide id="2" pos="5420" userDrawn="1">
          <p15:clr>
            <a:srgbClr val="A4A3A4"/>
          </p15:clr>
        </p15:guide>
        <p15:guide id="3" pos="340" userDrawn="1">
          <p15:clr>
            <a:srgbClr val="A4A3A4"/>
          </p15:clr>
        </p15:guide>
        <p15:guide id="4" pos="2835" userDrawn="1">
          <p15:clr>
            <a:srgbClr val="A4A3A4"/>
          </p15:clr>
        </p15:guide>
        <p15:guide id="5" orient="horz" pos="1661" userDrawn="1">
          <p15:clr>
            <a:srgbClr val="A4A3A4"/>
          </p15:clr>
        </p15:guide>
        <p15:guide id="6" orient="horz" pos="2296" userDrawn="1">
          <p15:clr>
            <a:srgbClr val="A4A3A4"/>
          </p15:clr>
        </p15:guide>
        <p15:guide id="7" orient="horz" pos="2931" userDrawn="1">
          <p15:clr>
            <a:srgbClr val="A4A3A4"/>
          </p15:clr>
        </p15:guide>
        <p15:guide id="8" orient="horz" pos="4201">
          <p15:clr>
            <a:srgbClr val="A4A3A4"/>
          </p15:clr>
        </p15:guide>
        <p15:guide id="9" orient="horz" pos="1752">
          <p15:clr>
            <a:srgbClr val="A4A3A4"/>
          </p15:clr>
        </p15:guide>
        <p15:guide id="10" orient="horz" pos="845">
          <p15:clr>
            <a:srgbClr val="A4A3A4"/>
          </p15:clr>
        </p15:guide>
        <p15:guide id="11" orient="horz" pos="3974">
          <p15:clr>
            <a:srgbClr val="A4A3A4"/>
          </p15:clr>
        </p15:guide>
        <p15:guide id="12" pos="5284">
          <p15:clr>
            <a:srgbClr val="A4A3A4"/>
          </p15:clr>
        </p15:guide>
        <p15:guide id="13" pos="74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hn" initials="j" lastIdx="1" clrIdx="0">
    <p:extLst>
      <p:ext uri="{19B8F6BF-5375-455C-9EA6-DF929625EA0E}">
        <p15:presenceInfo xmlns:p15="http://schemas.microsoft.com/office/powerpoint/2012/main" userId="joh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BF1"/>
    <a:srgbClr val="FF0000"/>
    <a:srgbClr val="4709B7"/>
    <a:srgbClr val="FF0066"/>
    <a:srgbClr val="D353CC"/>
    <a:srgbClr val="F1B516"/>
    <a:srgbClr val="00473E"/>
    <a:srgbClr val="FDD1F4"/>
    <a:srgbClr val="00494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4" autoAdjust="0"/>
    <p:restoredTop sz="89503" autoAdjust="0"/>
  </p:normalViewPr>
  <p:slideViewPr>
    <p:cSldViewPr>
      <p:cViewPr varScale="1">
        <p:scale>
          <a:sx n="92" d="100"/>
          <a:sy n="92" d="100"/>
        </p:scale>
        <p:origin x="1308" y="84"/>
      </p:cViewPr>
      <p:guideLst>
        <p:guide orient="horz" pos="3793"/>
        <p:guide pos="5420"/>
        <p:guide pos="340"/>
        <p:guide pos="2835"/>
        <p:guide orient="horz" pos="1661"/>
        <p:guide orient="horz" pos="2296"/>
        <p:guide orient="horz" pos="2931"/>
        <p:guide orient="horz" pos="4201"/>
        <p:guide orient="horz" pos="1752"/>
        <p:guide orient="horz" pos="845"/>
        <p:guide orient="horz" pos="3974"/>
        <p:guide pos="5284"/>
        <p:guide pos="7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9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E3B707-C98B-4116-B222-989D0F449F24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A5F1EA-B977-40DB-84F3-46DA387ECB8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824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/>
          <a:srcRect r="6151" b="12696"/>
          <a:stretch/>
        </p:blipFill>
        <p:spPr>
          <a:xfrm>
            <a:off x="1" y="1"/>
            <a:ext cx="9180512" cy="6885384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0" y="0"/>
            <a:ext cx="9180513" cy="68853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2" y="-1"/>
            <a:ext cx="9144000" cy="6858000"/>
          </a:xfrm>
          <a:prstGeom prst="rect">
            <a:avLst/>
          </a:prstGeom>
        </p:spPr>
      </p:pic>
      <p:sp>
        <p:nvSpPr>
          <p:cNvPr id="4" name="矩形 3"/>
          <p:cNvSpPr/>
          <p:nvPr userDrawn="1"/>
        </p:nvSpPr>
        <p:spPr>
          <a:xfrm>
            <a:off x="-6923" y="6707502"/>
            <a:ext cx="9187435" cy="14401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noFill/>
              </a:ln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2623E5-DB4E-432A-A423-A213539A01A0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028721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0BFDC81-7599-44CF-976A-1AB72A11B5D7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1359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/>
          <a:srcRect r="5321" b="9283"/>
          <a:stretch/>
        </p:blipFill>
        <p:spPr>
          <a:xfrm>
            <a:off x="0" y="18819"/>
            <a:ext cx="9180512" cy="6866565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0" y="0"/>
            <a:ext cx="9180513" cy="688538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/>
          <a:srcRect r="4614" b="10682"/>
          <a:stretch/>
        </p:blipFill>
        <p:spPr>
          <a:xfrm>
            <a:off x="-4935" y="1"/>
            <a:ext cx="9185448" cy="688538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/>
          <a:srcRect r="5632" b="9338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2017/6/29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7" r:id="rId12"/>
    <p:sldLayoutId id="2147483668" r:id="rId13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文本框 7170"/>
          <p:cNvSpPr txBox="1">
            <a:spLocks noChangeArrowheads="1"/>
          </p:cNvSpPr>
          <p:nvPr/>
        </p:nvSpPr>
        <p:spPr bwMode="auto">
          <a:xfrm>
            <a:off x="899592" y="3284984"/>
            <a:ext cx="684076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eaLnBrk="1" hangingPunct="1"/>
            <a:endParaRPr lang="zh-CN" alt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7172" name="文本框 7171"/>
          <p:cNvSpPr txBox="1">
            <a:spLocks noChangeArrowheads="1"/>
          </p:cNvSpPr>
          <p:nvPr/>
        </p:nvSpPr>
        <p:spPr bwMode="auto">
          <a:xfrm>
            <a:off x="899592" y="2564904"/>
            <a:ext cx="734536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_GB2312" pitchFamily="49" charset="-122"/>
                <a:ea typeface="楷体_GB2312" pitchFamily="49" charset="-122"/>
              </a:rPr>
              <a:t>  涡虫的行为实验 </a:t>
            </a:r>
            <a:endParaRPr lang="zh-CN" altLang="en-US" sz="6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_GB2312" pitchFamily="49" charset="-122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97394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41888"/>
            <a:ext cx="662463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1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4973638"/>
            <a:ext cx="30353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72" name="Line 4"/>
          <p:cNvSpPr>
            <a:spLocks noChangeShapeType="1"/>
          </p:cNvSpPr>
          <p:nvPr/>
        </p:nvSpPr>
        <p:spPr bwMode="auto">
          <a:xfrm>
            <a:off x="2411413" y="53006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3" name="Line 5"/>
          <p:cNvSpPr>
            <a:spLocks noChangeShapeType="1"/>
          </p:cNvSpPr>
          <p:nvPr/>
        </p:nvSpPr>
        <p:spPr bwMode="auto">
          <a:xfrm>
            <a:off x="2411413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4" name="Line 6"/>
          <p:cNvSpPr>
            <a:spLocks noChangeShapeType="1"/>
          </p:cNvSpPr>
          <p:nvPr/>
        </p:nvSpPr>
        <p:spPr bwMode="auto">
          <a:xfrm>
            <a:off x="3419475" y="52292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5" name="Line 7"/>
          <p:cNvSpPr>
            <a:spLocks noChangeShapeType="1"/>
          </p:cNvSpPr>
          <p:nvPr/>
        </p:nvSpPr>
        <p:spPr bwMode="auto">
          <a:xfrm>
            <a:off x="4140200" y="54451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6" name="Line 8"/>
          <p:cNvSpPr>
            <a:spLocks noChangeShapeType="1"/>
          </p:cNvSpPr>
          <p:nvPr/>
        </p:nvSpPr>
        <p:spPr bwMode="auto">
          <a:xfrm>
            <a:off x="5651500" y="52292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7" name="Line 9"/>
          <p:cNvSpPr>
            <a:spLocks noChangeShapeType="1"/>
          </p:cNvSpPr>
          <p:nvPr/>
        </p:nvSpPr>
        <p:spPr bwMode="auto">
          <a:xfrm>
            <a:off x="3348038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8" name="Line 10"/>
          <p:cNvSpPr>
            <a:spLocks noChangeShapeType="1"/>
          </p:cNvSpPr>
          <p:nvPr/>
        </p:nvSpPr>
        <p:spPr bwMode="auto">
          <a:xfrm>
            <a:off x="5076825" y="54451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79" name="Line 11"/>
          <p:cNvSpPr>
            <a:spLocks noChangeShapeType="1"/>
          </p:cNvSpPr>
          <p:nvPr/>
        </p:nvSpPr>
        <p:spPr bwMode="auto">
          <a:xfrm>
            <a:off x="6084888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80" name="Line 12"/>
          <p:cNvSpPr>
            <a:spLocks noChangeShapeType="1"/>
          </p:cNvSpPr>
          <p:nvPr/>
        </p:nvSpPr>
        <p:spPr bwMode="auto">
          <a:xfrm>
            <a:off x="4500563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3981" name="WordArt 15"/>
          <p:cNvSpPr>
            <a:spLocks noChangeArrowheads="1" noChangeShapeType="1"/>
          </p:cNvSpPr>
          <p:nvPr/>
        </p:nvSpPr>
        <p:spPr bwMode="auto">
          <a:xfrm>
            <a:off x="6043613" y="5140325"/>
            <a:ext cx="3714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83982" name="WordArt 16"/>
          <p:cNvSpPr>
            <a:spLocks noChangeArrowheads="1" noChangeShapeType="1"/>
          </p:cNvSpPr>
          <p:nvPr/>
        </p:nvSpPr>
        <p:spPr bwMode="auto">
          <a:xfrm>
            <a:off x="1606550" y="5156200"/>
            <a:ext cx="3000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83983" name="Line 20"/>
          <p:cNvSpPr>
            <a:spLocks noChangeShapeType="1"/>
          </p:cNvSpPr>
          <p:nvPr/>
        </p:nvSpPr>
        <p:spPr bwMode="auto">
          <a:xfrm>
            <a:off x="4211638" y="5084763"/>
            <a:ext cx="0" cy="649287"/>
          </a:xfrm>
          <a:prstGeom prst="line">
            <a:avLst/>
          </a:prstGeom>
          <a:noFill/>
          <a:ln w="2857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7" name="Picture 19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5300663"/>
            <a:ext cx="719137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0" descr="复制 裁剪_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275" y="5300663"/>
            <a:ext cx="7207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1" descr="复制 裁剪_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5300663"/>
            <a:ext cx="720725" cy="21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3987" name="文本框 19"/>
          <p:cNvSpPr txBox="1">
            <a:spLocks noChangeArrowheads="1"/>
          </p:cNvSpPr>
          <p:nvPr/>
        </p:nvSpPr>
        <p:spPr bwMode="auto">
          <a:xfrm>
            <a:off x="754063" y="2436813"/>
            <a:ext cx="8286750" cy="738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涡虫在试管 </a:t>
            </a:r>
            <a:r>
              <a:rPr lang="en-US" altLang="zh-CN" sz="280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端比在试管 </a:t>
            </a:r>
            <a:r>
              <a:rPr lang="en-US" altLang="zh-CN" sz="280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A </a:t>
            </a:r>
            <a:r>
              <a:rPr lang="zh-CN" altLang="en-US" sz="280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端停留的时间长些。</a:t>
            </a:r>
          </a:p>
        </p:txBody>
      </p:sp>
      <p:sp>
        <p:nvSpPr>
          <p:cNvPr id="21" name="WordArt 19"/>
          <p:cNvSpPr>
            <a:spLocks noChangeArrowheads="1" noChangeShapeType="1"/>
          </p:cNvSpPr>
          <p:nvPr/>
        </p:nvSpPr>
        <p:spPr bwMode="auto">
          <a:xfrm>
            <a:off x="3374090" y="1138284"/>
            <a:ext cx="2395818" cy="5762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fromWordArt="1"/>
          <a:lstStyle/>
          <a:p>
            <a:pPr eaLnBrk="0" hangingPunct="0">
              <a:defRPr/>
            </a:pPr>
            <a:r>
              <a:rPr lang="zh-CN" altLang="en-US" sz="2800" dirty="0">
                <a:solidFill>
                  <a:schemeClr val="bg1"/>
                </a:solidFill>
                <a:latin typeface="黑体" panose="02010609060101010101" pitchFamily="49" charset="-122"/>
                <a:ea typeface="黑体" pitchFamily="49" charset="-122"/>
              </a:rPr>
              <a:t>实验结果</a:t>
            </a:r>
          </a:p>
        </p:txBody>
      </p:sp>
      <p:sp>
        <p:nvSpPr>
          <p:cNvPr id="83991" name="文本框 21"/>
          <p:cNvSpPr txBox="1">
            <a:spLocks noChangeArrowheads="1"/>
          </p:cNvSpPr>
          <p:nvPr/>
        </p:nvSpPr>
        <p:spPr bwMode="auto">
          <a:xfrm>
            <a:off x="731838" y="3360738"/>
            <a:ext cx="7754937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涡虫喜欢在黑暗环境，这是对自然环境下光照刺激的反应。</a:t>
            </a:r>
          </a:p>
        </p:txBody>
      </p:sp>
    </p:spTree>
    <p:extLst>
      <p:ext uri="{BB962C8B-B14F-4D97-AF65-F5344CB8AC3E}">
        <p14:creationId xmlns:p14="http://schemas.microsoft.com/office/powerpoint/2010/main" val="196765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2.59259E-6 C -0.00052 -0.00718 -0.00087 -0.01435 -0.01389 -0.0169 C -0.02691 -0.01944 -0.06389 -0.01944 -0.07778 -0.01551 C -0.09167 -0.01157 -0.09098 0.00185 -0.09757 0.00625 C -0.10417 0.01065 -0.10174 0.01181 -0.11736 0.01088 C -0.13299 0.00995 -0.17917 0.00185 -0.19184 -2.59259E-6 " pathEditMode="relative" rAng="0" ptsTypes="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96296E-6 C 0.0085 -0.0081 0.01718 -0.0162 0.02795 -0.01713 C 0.03871 -0.01806 0.05694 -0.01088 0.0651 -0.00625 C 0.07326 -0.00162 0.06857 0.00694 0.07673 0.01088 C 0.08489 0.01482 0.10434 0.0162 0.11389 0.01713 C 0.12343 0.01806 0.12639 0.02083 0.13368 0.01713 C 0.14097 0.01343 0.14826 0.00023 0.15816 -0.00463 C 0.16805 -0.00949 0.1842 -0.01366 0.19305 -0.01227 C 0.20191 -0.01088 0.20486 -0.00162 0.21163 0.00324 C 0.2184 0.0081 0.22534 0.0162 0.23368 0.01713 C 0.24201 0.01806 0.25295 0.01343 0.26163 0.00926 C 0.27031 0.00509 0.27725 -0.00509 0.28611 -0.00764 C 0.29496 -0.01018 0.30625 -0.00903 0.3151 -0.00625 C 0.32395 -0.00347 0.33559 0.00671 0.33958 0.00926 " pathEditMode="relative" rAng="0" ptsTypes="aaaaaaaaaaaaaA">
                                      <p:cBhvr>
                                        <p:cTn id="15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7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3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3.33333E-6 C -0.01423 0.01065 -0.0283 0.0213 -0.04062 0.02176 C -0.05295 0.02222 -0.06423 0.00903 -0.07448 0.00301 C -0.08472 -0.00301 -0.09375 -0.01111 -0.10225 -0.01389 C -0.11076 -0.01667 -0.11736 -0.01782 -0.12552 -0.01389 C -0.13368 -0.00995 -0.14166 0.00324 -0.15121 0.00926 C -0.16076 0.01528 -0.17274 0.02338 -0.18264 0.02176 C -0.19253 0.02014 -0.20035 0.00625 -0.21041 -3.33333E-6 C -0.22048 -0.00625 -0.23333 -0.01389 -0.24305 -0.01551 C -0.25278 -0.01713 -0.25173 -0.01389 -0.26857 -0.00926 C -0.28541 -0.00463 -0.33125 0.0088 -0.34427 0.0125 " pathEditMode="relative" rAng="0" ptsTypes="aaaaaaaaaaA">
                                      <p:cBhvr>
                                        <p:cTn id="24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39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3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39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39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87" grpId="0"/>
      <p:bldP spid="8399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WordArt 2"/>
          <p:cNvSpPr>
            <a:spLocks noChangeArrowheads="1"/>
          </p:cNvSpPr>
          <p:nvPr/>
        </p:nvSpPr>
        <p:spPr bwMode="auto">
          <a:xfrm>
            <a:off x="2001838" y="3422650"/>
            <a:ext cx="1223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舒展</a:t>
            </a:r>
          </a:p>
        </p:txBody>
      </p:sp>
      <p:sp>
        <p:nvSpPr>
          <p:cNvPr id="66563" name="WordArt 3"/>
          <p:cNvSpPr>
            <a:spLocks noChangeArrowheads="1"/>
          </p:cNvSpPr>
          <p:nvPr/>
        </p:nvSpPr>
        <p:spPr bwMode="auto">
          <a:xfrm>
            <a:off x="6108700" y="3482975"/>
            <a:ext cx="1223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 rot="-1878234">
            <a:off x="7042150" y="1622425"/>
            <a:ext cx="895350" cy="188913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66565" name="AutoShape 5"/>
          <p:cNvSpPr>
            <a:spLocks noChangeArrowheads="1"/>
          </p:cNvSpPr>
          <p:nvPr/>
        </p:nvSpPr>
        <p:spPr bwMode="auto">
          <a:xfrm rot="8658414">
            <a:off x="6394450" y="1911350"/>
            <a:ext cx="857250" cy="171450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66566" name="Oval 6"/>
          <p:cNvSpPr>
            <a:spLocks noChangeArrowheads="1"/>
          </p:cNvSpPr>
          <p:nvPr/>
        </p:nvSpPr>
        <p:spPr bwMode="auto">
          <a:xfrm rot="188788">
            <a:off x="1785938" y="1622425"/>
            <a:ext cx="287337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rot="201987" flipH="1" flipV="1">
            <a:off x="1570038" y="14065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rot="201987" flipH="1" flipV="1">
            <a:off x="2073275" y="191135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7" name="Line 9"/>
          <p:cNvSpPr>
            <a:spLocks noChangeShapeType="1"/>
          </p:cNvSpPr>
          <p:nvPr/>
        </p:nvSpPr>
        <p:spPr bwMode="auto">
          <a:xfrm rot="201987" flipH="1">
            <a:off x="2073275" y="14065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8" name="Line 10"/>
          <p:cNvSpPr>
            <a:spLocks noChangeShapeType="1"/>
          </p:cNvSpPr>
          <p:nvPr/>
        </p:nvSpPr>
        <p:spPr bwMode="auto">
          <a:xfrm rot="201987" flipH="1">
            <a:off x="1570038" y="191135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>
            <a:off x="1425575" y="1766888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2146300" y="1766888"/>
            <a:ext cx="287338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V="1">
            <a:off x="1928813" y="1984375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 flipV="1">
            <a:off x="1928813" y="1263650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575" name="Oval 15"/>
          <p:cNvSpPr>
            <a:spLocks noChangeArrowheads="1"/>
          </p:cNvSpPr>
          <p:nvPr/>
        </p:nvSpPr>
        <p:spPr bwMode="auto">
          <a:xfrm rot="188788">
            <a:off x="1354138" y="4432300"/>
            <a:ext cx="287337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27664" name="Line 16"/>
          <p:cNvSpPr>
            <a:spLocks noChangeShapeType="1"/>
          </p:cNvSpPr>
          <p:nvPr/>
        </p:nvSpPr>
        <p:spPr bwMode="auto">
          <a:xfrm rot="201987" flipH="1" flipV="1">
            <a:off x="1136650" y="42037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 rot="201987" flipH="1" flipV="1">
            <a:off x="1641475" y="4719638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 rot="201987" flipH="1">
            <a:off x="1639888" y="42037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 rot="201987" flipH="1">
            <a:off x="1136650" y="4710113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992188" y="4565650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1712913" y="4576763"/>
            <a:ext cx="287337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 flipH="1" flipV="1">
            <a:off x="1495425" y="4781550"/>
            <a:ext cx="1588" cy="29845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1495425" y="4060825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584" name="WordArt 24"/>
          <p:cNvSpPr>
            <a:spLocks noChangeArrowheads="1"/>
          </p:cNvSpPr>
          <p:nvPr/>
        </p:nvSpPr>
        <p:spPr bwMode="auto">
          <a:xfrm>
            <a:off x="1641475" y="6159500"/>
            <a:ext cx="1223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伸长</a:t>
            </a:r>
          </a:p>
        </p:txBody>
      </p:sp>
      <p:sp>
        <p:nvSpPr>
          <p:cNvPr id="66585" name="AutoShape 25"/>
          <p:cNvSpPr>
            <a:spLocks noChangeArrowheads="1"/>
          </p:cNvSpPr>
          <p:nvPr/>
        </p:nvSpPr>
        <p:spPr bwMode="auto">
          <a:xfrm rot="-2178494">
            <a:off x="2578100" y="4349750"/>
            <a:ext cx="895350" cy="223838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66586" name="AutoShape 26"/>
          <p:cNvSpPr>
            <a:spLocks noChangeArrowheads="1"/>
          </p:cNvSpPr>
          <p:nvPr/>
        </p:nvSpPr>
        <p:spPr bwMode="auto">
          <a:xfrm rot="8517216">
            <a:off x="1946275" y="4692650"/>
            <a:ext cx="857250" cy="171450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66587" name="WordArt 27"/>
          <p:cNvSpPr>
            <a:spLocks noChangeArrowheads="1"/>
          </p:cNvSpPr>
          <p:nvPr/>
        </p:nvSpPr>
        <p:spPr bwMode="auto">
          <a:xfrm>
            <a:off x="1641475" y="6159500"/>
            <a:ext cx="1223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sp>
        <p:nvSpPr>
          <p:cNvPr id="66588" name="WordArt 28"/>
          <p:cNvSpPr>
            <a:spLocks noChangeArrowheads="1"/>
          </p:cNvSpPr>
          <p:nvPr/>
        </p:nvSpPr>
        <p:spPr bwMode="auto">
          <a:xfrm>
            <a:off x="471910" y="1514475"/>
            <a:ext cx="487137" cy="75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en-US" altLang="zh-CN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66589" name="WordArt 29"/>
          <p:cNvSpPr>
            <a:spLocks noChangeArrowheads="1"/>
          </p:cNvSpPr>
          <p:nvPr/>
        </p:nvSpPr>
        <p:spPr bwMode="auto">
          <a:xfrm>
            <a:off x="5191562" y="1478106"/>
            <a:ext cx="678880" cy="513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en-US" altLang="zh-CN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66590" name="WordArt 30"/>
          <p:cNvSpPr>
            <a:spLocks noChangeArrowheads="1"/>
          </p:cNvSpPr>
          <p:nvPr/>
        </p:nvSpPr>
        <p:spPr bwMode="auto">
          <a:xfrm>
            <a:off x="348145" y="3867475"/>
            <a:ext cx="713197" cy="467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66591" name="WordArt 31"/>
          <p:cNvSpPr>
            <a:spLocks noChangeArrowheads="1"/>
          </p:cNvSpPr>
          <p:nvPr/>
        </p:nvSpPr>
        <p:spPr bwMode="auto">
          <a:xfrm>
            <a:off x="3656013" y="4683125"/>
            <a:ext cx="108743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将步骤</a:t>
            </a:r>
            <a:r>
              <a:rPr lang="en-US" altLang="zh-CN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66592" name="WordArt 32"/>
          <p:cNvSpPr>
            <a:spLocks noChangeArrowheads="1"/>
          </p:cNvSpPr>
          <p:nvPr/>
        </p:nvSpPr>
        <p:spPr bwMode="auto">
          <a:xfrm>
            <a:off x="3598863" y="5006975"/>
            <a:ext cx="1368425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重复</a:t>
            </a:r>
            <a:r>
              <a:rPr lang="en-US" altLang="zh-CN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100</a:t>
            </a:r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次</a:t>
            </a:r>
          </a:p>
        </p:txBody>
      </p:sp>
      <p:sp>
        <p:nvSpPr>
          <p:cNvPr id="66593" name="WordArt 33"/>
          <p:cNvSpPr>
            <a:spLocks noChangeArrowheads="1"/>
          </p:cNvSpPr>
          <p:nvPr/>
        </p:nvSpPr>
        <p:spPr bwMode="auto">
          <a:xfrm>
            <a:off x="5082365" y="3727017"/>
            <a:ext cx="758255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32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3200" dirty="0" smtClean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en-US" altLang="zh-CN" sz="3200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.</a:t>
            </a:r>
          </a:p>
        </p:txBody>
      </p:sp>
      <p:sp>
        <p:nvSpPr>
          <p:cNvPr id="66594" name="WordArt 34"/>
          <p:cNvSpPr>
            <a:spLocks noChangeArrowheads="1"/>
          </p:cNvSpPr>
          <p:nvPr/>
        </p:nvSpPr>
        <p:spPr bwMode="auto">
          <a:xfrm>
            <a:off x="6791325" y="4491038"/>
            <a:ext cx="18716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130000"/>
              </a:lnSpc>
            </a:pPr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第</a:t>
            </a:r>
            <a:r>
              <a:rPr lang="en-US" altLang="zh-CN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101</a:t>
            </a:r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次</a:t>
            </a:r>
          </a:p>
          <a:p>
            <a:pPr algn="ctr">
              <a:lnSpc>
                <a:spcPct val="130000"/>
              </a:lnSpc>
            </a:pPr>
            <a:r>
              <a:rPr lang="zh-CN" altLang="en-US" sz="200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只有光</a:t>
            </a:r>
          </a:p>
        </p:txBody>
      </p:sp>
      <p:sp>
        <p:nvSpPr>
          <p:cNvPr id="66595" name="Oval 35"/>
          <p:cNvSpPr>
            <a:spLocks noChangeArrowheads="1"/>
          </p:cNvSpPr>
          <p:nvPr/>
        </p:nvSpPr>
        <p:spPr bwMode="auto">
          <a:xfrm rot="188788">
            <a:off x="6178550" y="4864100"/>
            <a:ext cx="287338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27684" name="Line 36"/>
          <p:cNvSpPr>
            <a:spLocks noChangeShapeType="1"/>
          </p:cNvSpPr>
          <p:nvPr/>
        </p:nvSpPr>
        <p:spPr bwMode="auto">
          <a:xfrm rot="201987" flipH="1" flipV="1">
            <a:off x="5962650" y="46482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5" name="Line 37"/>
          <p:cNvSpPr>
            <a:spLocks noChangeShapeType="1"/>
          </p:cNvSpPr>
          <p:nvPr/>
        </p:nvSpPr>
        <p:spPr bwMode="auto">
          <a:xfrm rot="201987" flipH="1" flipV="1">
            <a:off x="6465888" y="51530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6" name="Line 38"/>
          <p:cNvSpPr>
            <a:spLocks noChangeShapeType="1"/>
          </p:cNvSpPr>
          <p:nvPr/>
        </p:nvSpPr>
        <p:spPr bwMode="auto">
          <a:xfrm rot="201987" flipH="1">
            <a:off x="6465888" y="46482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7" name="Line 39"/>
          <p:cNvSpPr>
            <a:spLocks noChangeShapeType="1"/>
          </p:cNvSpPr>
          <p:nvPr/>
        </p:nvSpPr>
        <p:spPr bwMode="auto">
          <a:xfrm rot="201987" flipH="1">
            <a:off x="5962650" y="51530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8" name="Line 40"/>
          <p:cNvSpPr>
            <a:spLocks noChangeShapeType="1"/>
          </p:cNvSpPr>
          <p:nvPr/>
        </p:nvSpPr>
        <p:spPr bwMode="auto">
          <a:xfrm>
            <a:off x="5818188" y="5008563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89" name="Line 41"/>
          <p:cNvSpPr>
            <a:spLocks noChangeShapeType="1"/>
          </p:cNvSpPr>
          <p:nvPr/>
        </p:nvSpPr>
        <p:spPr bwMode="auto">
          <a:xfrm>
            <a:off x="6538913" y="5008563"/>
            <a:ext cx="287337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90" name="Line 42"/>
          <p:cNvSpPr>
            <a:spLocks noChangeShapeType="1"/>
          </p:cNvSpPr>
          <p:nvPr/>
        </p:nvSpPr>
        <p:spPr bwMode="auto">
          <a:xfrm flipV="1">
            <a:off x="6321425" y="5227638"/>
            <a:ext cx="1588" cy="28575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7691" name="Line 43"/>
          <p:cNvSpPr>
            <a:spLocks noChangeShapeType="1"/>
          </p:cNvSpPr>
          <p:nvPr/>
        </p:nvSpPr>
        <p:spPr bwMode="auto">
          <a:xfrm flipV="1">
            <a:off x="6321425" y="4506913"/>
            <a:ext cx="1588" cy="28575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6604" name="WordArt 44"/>
          <p:cNvSpPr>
            <a:spLocks noChangeArrowheads="1"/>
          </p:cNvSpPr>
          <p:nvPr/>
        </p:nvSpPr>
        <p:spPr bwMode="auto">
          <a:xfrm>
            <a:off x="6249988" y="6221413"/>
            <a:ext cx="1223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pic>
        <p:nvPicPr>
          <p:cNvPr id="27694" name="Picture 46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75" y="2271713"/>
            <a:ext cx="1439863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5" name="Picture 47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338" y="2343150"/>
            <a:ext cx="30956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6" name="Picture 48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0488" y="2333625"/>
            <a:ext cx="3095625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7" name="Picture 49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8550" y="2405063"/>
            <a:ext cx="136842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8" name="Picture 50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5222875"/>
            <a:ext cx="1439862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99" name="Picture 51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13" y="5151438"/>
            <a:ext cx="3024187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00" name="Picture 52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988" y="5367338"/>
            <a:ext cx="12954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701" name="Picture 53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5295900"/>
            <a:ext cx="3024188" cy="86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92" name="标题 1"/>
          <p:cNvSpPr txBox="1">
            <a:spLocks noChangeArrowheads="1"/>
          </p:cNvSpPr>
          <p:nvPr/>
        </p:nvSpPr>
        <p:spPr bwMode="auto">
          <a:xfrm>
            <a:off x="2979935" y="818562"/>
            <a:ext cx="3479800" cy="44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CN" altLang="en-US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涡虫实验二</a:t>
            </a:r>
          </a:p>
        </p:txBody>
      </p:sp>
      <p:pic>
        <p:nvPicPr>
          <p:cNvPr id="55" name="图片 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78" y="217266"/>
            <a:ext cx="1914525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7728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32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2000"/>
                                        <p:tgtEl>
                                          <p:spTgt spid="66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7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66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64" presetID="35" presetClass="emph" presetSubtype="0" repeatCount="400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5" dur="1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35" presetClass="emph" presetSubtype="0" repeatCount="4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67" dur="1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500"/>
                                        <p:tgtEl>
                                          <p:spTgt spid="27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27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76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7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12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4" dur="500"/>
                                        <p:tgtEl>
                                          <p:spTgt spid="66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66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66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4" presetID="35" presetClass="emph" presetSubtype="0" repeatCount="4000" fill="hold" grpId="1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5" dur="1000" fill="hold"/>
                                        <p:tgtEl>
                                          <p:spTgt spid="66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35" presetClass="emph" presetSubtype="0" repeatCount="4000" fill="hold" grpId="1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66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3" presetClass="exit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66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 nodeType="clickPar">
                      <p:stCondLst>
                        <p:cond delay="indefinite"/>
                      </p:stCondLst>
                      <p:childTnLst>
                        <p:par>
                          <p:cTn id="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66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6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1" dur="500"/>
                                        <p:tgtEl>
                                          <p:spTgt spid="66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 nodeType="clickPar">
                      <p:stCondLst>
                        <p:cond delay="indefinite"/>
                      </p:stCondLst>
                      <p:childTnLst>
                        <p:par>
                          <p:cTn id="1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6" dur="500"/>
                                        <p:tgtEl>
                                          <p:spTgt spid="66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27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 nodeType="clickPar">
                      <p:stCondLst>
                        <p:cond delay="indefinite"/>
                      </p:stCondLst>
                      <p:childTnLst>
                        <p:par>
                          <p:cTn id="1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4" presetID="23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65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65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27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3" dur="500"/>
                                        <p:tgtEl>
                                          <p:spTgt spid="27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6" dur="500"/>
                                        <p:tgtEl>
                                          <p:spTgt spid="27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27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2" dur="500"/>
                                        <p:tgtEl>
                                          <p:spTgt spid="27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27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8" dur="500"/>
                                        <p:tgtEl>
                                          <p:spTgt spid="27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1" dur="500"/>
                                        <p:tgtEl>
                                          <p:spTgt spid="27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 nodeType="clickPar">
                      <p:stCondLst>
                        <p:cond delay="indefinite"/>
                      </p:stCondLst>
                      <p:childTnLst>
                        <p:par>
                          <p:cTn id="2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0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1" dur="500"/>
                                        <p:tgtEl>
                                          <p:spTgt spid="66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2" grpId="0"/>
      <p:bldP spid="66563" grpId="0"/>
      <p:bldP spid="66564" grpId="0"/>
      <p:bldP spid="66564" grpId="1"/>
      <p:bldP spid="66565" grpId="0"/>
      <p:bldP spid="66565" grpId="1"/>
      <p:bldP spid="66566" grpId="0"/>
      <p:bldP spid="27655" grpId="0" animBg="1"/>
      <p:bldP spid="27656" grpId="0" animBg="1"/>
      <p:bldP spid="27657" grpId="0" animBg="1"/>
      <p:bldP spid="27658" grpId="0" animBg="1"/>
      <p:bldP spid="27659" grpId="0" animBg="1"/>
      <p:bldP spid="27660" grpId="0" animBg="1"/>
      <p:bldP spid="27661" grpId="0" animBg="1"/>
      <p:bldP spid="27662" grpId="0" animBg="1"/>
      <p:bldP spid="66575" grpId="0"/>
      <p:bldP spid="27664" grpId="0" animBg="1"/>
      <p:bldP spid="27665" grpId="0" animBg="1"/>
      <p:bldP spid="27666" grpId="0" animBg="1"/>
      <p:bldP spid="27667" grpId="0" animBg="1"/>
      <p:bldP spid="27668" grpId="0" animBg="1"/>
      <p:bldP spid="27669" grpId="0" animBg="1"/>
      <p:bldP spid="27670" grpId="0" animBg="1"/>
      <p:bldP spid="27671" grpId="0" animBg="1"/>
      <p:bldP spid="66584" grpId="0"/>
      <p:bldP spid="66584" grpId="1"/>
      <p:bldP spid="66585" grpId="0"/>
      <p:bldP spid="66585" grpId="1"/>
      <p:bldP spid="66586" grpId="0"/>
      <p:bldP spid="66586" grpId="1"/>
      <p:bldP spid="66587" grpId="0"/>
      <p:bldP spid="66588" grpId="0"/>
      <p:bldP spid="66589" grpId="0"/>
      <p:bldP spid="66590" grpId="0"/>
      <p:bldP spid="66591" grpId="0"/>
      <p:bldP spid="66592" grpId="0"/>
      <p:bldP spid="66593" grpId="0"/>
      <p:bldP spid="66594" grpId="0"/>
      <p:bldP spid="66595" grpId="0"/>
      <p:bldP spid="27684" grpId="0" animBg="1"/>
      <p:bldP spid="27685" grpId="0" animBg="1"/>
      <p:bldP spid="27686" grpId="0" animBg="1"/>
      <p:bldP spid="27687" grpId="0" animBg="1"/>
      <p:bldP spid="27688" grpId="0" animBg="1"/>
      <p:bldP spid="27689" grpId="0" animBg="1"/>
      <p:bldP spid="27690" grpId="0" animBg="1"/>
      <p:bldP spid="27691" grpId="0" animBg="1"/>
      <p:bldP spid="666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WordArt 2"/>
          <p:cNvSpPr>
            <a:spLocks noChangeArrowheads="1"/>
          </p:cNvSpPr>
          <p:nvPr/>
        </p:nvSpPr>
        <p:spPr bwMode="auto">
          <a:xfrm>
            <a:off x="2116138" y="2655888"/>
            <a:ext cx="1223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伸长</a:t>
            </a:r>
          </a:p>
        </p:txBody>
      </p:sp>
      <p:sp>
        <p:nvSpPr>
          <p:cNvPr id="96259" name="WordArt 3"/>
          <p:cNvSpPr>
            <a:spLocks noChangeArrowheads="1"/>
          </p:cNvSpPr>
          <p:nvPr/>
        </p:nvSpPr>
        <p:spPr bwMode="auto">
          <a:xfrm>
            <a:off x="5875338" y="2652713"/>
            <a:ext cx="1223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sp>
        <p:nvSpPr>
          <p:cNvPr id="96260" name="Oval 4"/>
          <p:cNvSpPr>
            <a:spLocks noChangeArrowheads="1"/>
          </p:cNvSpPr>
          <p:nvPr/>
        </p:nvSpPr>
        <p:spPr bwMode="auto">
          <a:xfrm rot="188788">
            <a:off x="2233613" y="1001713"/>
            <a:ext cx="287337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28677" name="Line 5"/>
          <p:cNvSpPr>
            <a:spLocks noChangeShapeType="1"/>
          </p:cNvSpPr>
          <p:nvPr/>
        </p:nvSpPr>
        <p:spPr bwMode="auto">
          <a:xfrm rot="201987" flipH="1" flipV="1">
            <a:off x="2017713" y="785813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8" name="Line 6"/>
          <p:cNvSpPr>
            <a:spLocks noChangeShapeType="1"/>
          </p:cNvSpPr>
          <p:nvPr/>
        </p:nvSpPr>
        <p:spPr bwMode="auto">
          <a:xfrm rot="201987" flipH="1" flipV="1">
            <a:off x="2520950" y="1290638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79" name="Line 7"/>
          <p:cNvSpPr>
            <a:spLocks noChangeShapeType="1"/>
          </p:cNvSpPr>
          <p:nvPr/>
        </p:nvSpPr>
        <p:spPr bwMode="auto">
          <a:xfrm rot="201987" flipH="1">
            <a:off x="2520950" y="785813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0" name="Line 8"/>
          <p:cNvSpPr>
            <a:spLocks noChangeShapeType="1"/>
          </p:cNvSpPr>
          <p:nvPr/>
        </p:nvSpPr>
        <p:spPr bwMode="auto">
          <a:xfrm rot="201987" flipH="1">
            <a:off x="2017713" y="1290638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1" name="Line 9"/>
          <p:cNvSpPr>
            <a:spLocks noChangeShapeType="1"/>
          </p:cNvSpPr>
          <p:nvPr/>
        </p:nvSpPr>
        <p:spPr bwMode="auto">
          <a:xfrm>
            <a:off x="1873250" y="1146175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2" name="Line 10"/>
          <p:cNvSpPr>
            <a:spLocks noChangeShapeType="1"/>
          </p:cNvSpPr>
          <p:nvPr/>
        </p:nvSpPr>
        <p:spPr bwMode="auto">
          <a:xfrm>
            <a:off x="2593975" y="1146175"/>
            <a:ext cx="287338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3" name="Line 11"/>
          <p:cNvSpPr>
            <a:spLocks noChangeShapeType="1"/>
          </p:cNvSpPr>
          <p:nvPr/>
        </p:nvSpPr>
        <p:spPr bwMode="auto">
          <a:xfrm flipV="1">
            <a:off x="2376488" y="1363663"/>
            <a:ext cx="0" cy="287337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 flipV="1">
            <a:off x="2376488" y="642938"/>
            <a:ext cx="0" cy="287337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6269" name="WordArt 13"/>
          <p:cNvSpPr>
            <a:spLocks noChangeArrowheads="1"/>
          </p:cNvSpPr>
          <p:nvPr/>
        </p:nvSpPr>
        <p:spPr bwMode="auto">
          <a:xfrm>
            <a:off x="1260475" y="1187450"/>
            <a:ext cx="228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</a:p>
        </p:txBody>
      </p:sp>
      <p:sp>
        <p:nvSpPr>
          <p:cNvPr id="96270" name="WordArt 14"/>
          <p:cNvSpPr>
            <a:spLocks noChangeArrowheads="1"/>
          </p:cNvSpPr>
          <p:nvPr/>
        </p:nvSpPr>
        <p:spPr bwMode="auto">
          <a:xfrm>
            <a:off x="5046663" y="1260475"/>
            <a:ext cx="287337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</a:p>
        </p:txBody>
      </p:sp>
      <p:sp>
        <p:nvSpPr>
          <p:cNvPr id="96271" name="WordArt 15"/>
          <p:cNvSpPr>
            <a:spLocks noChangeArrowheads="1"/>
          </p:cNvSpPr>
          <p:nvPr/>
        </p:nvSpPr>
        <p:spPr bwMode="auto">
          <a:xfrm>
            <a:off x="569913" y="4249738"/>
            <a:ext cx="381635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在光照下舒展身体？</a:t>
            </a:r>
          </a:p>
        </p:txBody>
      </p:sp>
      <p:pic>
        <p:nvPicPr>
          <p:cNvPr id="28688" name="Picture 16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1866900"/>
            <a:ext cx="2706687" cy="75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9" name="Picture 17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900" y="1966913"/>
            <a:ext cx="1277938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18" descr="20090522205853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38" y="3779838"/>
            <a:ext cx="2341562" cy="239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82" name="WordArt 19"/>
          <p:cNvSpPr>
            <a:spLocks noChangeArrowheads="1" noChangeShapeType="1" noTextEdit="1"/>
          </p:cNvSpPr>
          <p:nvPr/>
        </p:nvSpPr>
        <p:spPr bwMode="auto">
          <a:xfrm rot="5400000">
            <a:off x="6759575" y="4618038"/>
            <a:ext cx="1673225" cy="7207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r>
              <a:rPr lang="zh-CN" altLang="en-US" sz="3600" spc="18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</a:t>
            </a:r>
          </a:p>
        </p:txBody>
      </p:sp>
      <p:grpSp>
        <p:nvGrpSpPr>
          <p:cNvPr id="2" name="组合 1"/>
          <p:cNvGrpSpPr>
            <a:grpSpLocks/>
          </p:cNvGrpSpPr>
          <p:nvPr/>
        </p:nvGrpSpPr>
        <p:grpSpPr bwMode="auto">
          <a:xfrm>
            <a:off x="5549900" y="660400"/>
            <a:ext cx="1008063" cy="1008063"/>
            <a:chOff x="6300788" y="333375"/>
            <a:chExt cx="1008062" cy="1008063"/>
          </a:xfrm>
        </p:grpSpPr>
        <p:sp>
          <p:nvSpPr>
            <p:cNvPr id="11284" name="Oval 20"/>
            <p:cNvSpPr>
              <a:spLocks noChangeArrowheads="1"/>
            </p:cNvSpPr>
            <p:nvPr/>
          </p:nvSpPr>
          <p:spPr bwMode="auto">
            <a:xfrm rot="188788">
              <a:off x="6661150" y="692150"/>
              <a:ext cx="287338" cy="288925"/>
            </a:xfrm>
            <a:prstGeom prst="ellipse">
              <a:avLst/>
            </a:prstGeom>
            <a:solidFill>
              <a:srgbClr val="F40802"/>
            </a:solidFill>
            <a:ln w="9525">
              <a:solidFill>
                <a:srgbClr val="F40802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>
                <a:ea typeface="黑体" panose="02010609060101010101" pitchFamily="49" charset="-122"/>
              </a:endParaRPr>
            </a:p>
          </p:txBody>
        </p:sp>
        <p:sp>
          <p:nvSpPr>
            <p:cNvPr id="11285" name="Line 21"/>
            <p:cNvSpPr>
              <a:spLocks noChangeShapeType="1"/>
            </p:cNvSpPr>
            <p:nvPr/>
          </p:nvSpPr>
          <p:spPr bwMode="auto">
            <a:xfrm rot="201987" flipH="1" flipV="1">
              <a:off x="6445250" y="476250"/>
              <a:ext cx="215900" cy="21590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6" name="Line 22"/>
            <p:cNvSpPr>
              <a:spLocks noChangeShapeType="1"/>
            </p:cNvSpPr>
            <p:nvPr/>
          </p:nvSpPr>
          <p:spPr bwMode="auto">
            <a:xfrm rot="201987" flipH="1" flipV="1">
              <a:off x="6948488" y="981075"/>
              <a:ext cx="215900" cy="21590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7" name="Line 23"/>
            <p:cNvSpPr>
              <a:spLocks noChangeShapeType="1"/>
            </p:cNvSpPr>
            <p:nvPr/>
          </p:nvSpPr>
          <p:spPr bwMode="auto">
            <a:xfrm rot="201987" flipH="1">
              <a:off x="6948488" y="476250"/>
              <a:ext cx="215900" cy="21590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8" name="Line 24"/>
            <p:cNvSpPr>
              <a:spLocks noChangeShapeType="1"/>
            </p:cNvSpPr>
            <p:nvPr/>
          </p:nvSpPr>
          <p:spPr bwMode="auto">
            <a:xfrm rot="201987" flipH="1">
              <a:off x="6445250" y="981075"/>
              <a:ext cx="215900" cy="21590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89" name="Line 25"/>
            <p:cNvSpPr>
              <a:spLocks noChangeShapeType="1"/>
            </p:cNvSpPr>
            <p:nvPr/>
          </p:nvSpPr>
          <p:spPr bwMode="auto">
            <a:xfrm>
              <a:off x="6300788" y="836613"/>
              <a:ext cx="288925" cy="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0" name="Line 26"/>
            <p:cNvSpPr>
              <a:spLocks noChangeShapeType="1"/>
            </p:cNvSpPr>
            <p:nvPr/>
          </p:nvSpPr>
          <p:spPr bwMode="auto">
            <a:xfrm>
              <a:off x="7021513" y="836613"/>
              <a:ext cx="287337" cy="0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1" name="Line 27"/>
            <p:cNvSpPr>
              <a:spLocks noChangeShapeType="1"/>
            </p:cNvSpPr>
            <p:nvPr/>
          </p:nvSpPr>
          <p:spPr bwMode="auto">
            <a:xfrm flipV="1">
              <a:off x="6804025" y="1054100"/>
              <a:ext cx="0" cy="287338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292" name="Line 28"/>
            <p:cNvSpPr>
              <a:spLocks noChangeShapeType="1"/>
            </p:cNvSpPr>
            <p:nvPr/>
          </p:nvSpPr>
          <p:spPr bwMode="auto">
            <a:xfrm flipV="1">
              <a:off x="6804025" y="333375"/>
              <a:ext cx="0" cy="287338"/>
            </a:xfrm>
            <a:prstGeom prst="line">
              <a:avLst/>
            </a:prstGeom>
            <a:noFill/>
            <a:ln w="9525">
              <a:solidFill>
                <a:srgbClr val="F4080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96286" name="WordArt 29"/>
          <p:cNvSpPr>
            <a:spLocks noChangeArrowheads="1"/>
          </p:cNvSpPr>
          <p:nvPr/>
        </p:nvSpPr>
        <p:spPr bwMode="auto">
          <a:xfrm>
            <a:off x="569913" y="3622675"/>
            <a:ext cx="3887787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为什么步骤 </a:t>
            </a:r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 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涡虫</a:t>
            </a:r>
          </a:p>
        </p:txBody>
      </p:sp>
      <p:sp>
        <p:nvSpPr>
          <p:cNvPr id="96287" name="WordArt 30"/>
          <p:cNvSpPr>
            <a:spLocks noChangeArrowheads="1"/>
          </p:cNvSpPr>
          <p:nvPr/>
        </p:nvSpPr>
        <p:spPr bwMode="auto">
          <a:xfrm>
            <a:off x="569913" y="4941888"/>
            <a:ext cx="3887787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为什么步骤 </a:t>
            </a:r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</a:t>
            </a:r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涡虫</a:t>
            </a:r>
          </a:p>
        </p:txBody>
      </p:sp>
      <p:sp>
        <p:nvSpPr>
          <p:cNvPr id="96288" name="WordArt 31"/>
          <p:cNvSpPr>
            <a:spLocks noChangeArrowheads="1"/>
          </p:cNvSpPr>
          <p:nvPr/>
        </p:nvSpPr>
        <p:spPr bwMode="auto">
          <a:xfrm>
            <a:off x="569913" y="5586413"/>
            <a:ext cx="424815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在光照下却收缩身体？</a:t>
            </a:r>
          </a:p>
        </p:txBody>
      </p:sp>
    </p:spTree>
    <p:extLst>
      <p:ext uri="{BB962C8B-B14F-4D97-AF65-F5344CB8AC3E}">
        <p14:creationId xmlns:p14="http://schemas.microsoft.com/office/powerpoint/2010/main" val="3058171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8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8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96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86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8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96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9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96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8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96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58" grpId="0"/>
      <p:bldP spid="96259" grpId="0"/>
      <p:bldP spid="96260" grpId="0"/>
      <p:bldP spid="28677" grpId="0" animBg="1"/>
      <p:bldP spid="28678" grpId="0" animBg="1"/>
      <p:bldP spid="28679" grpId="0" animBg="1"/>
      <p:bldP spid="28680" grpId="0" animBg="1"/>
      <p:bldP spid="28681" grpId="0" animBg="1"/>
      <p:bldP spid="28682" grpId="0" animBg="1"/>
      <p:bldP spid="28683" grpId="0" animBg="1"/>
      <p:bldP spid="28684" grpId="0" animBg="1"/>
      <p:bldP spid="96269" grpId="0"/>
      <p:bldP spid="96270" grpId="0"/>
      <p:bldP spid="96271" grpId="0"/>
      <p:bldP spid="96286" grpId="0"/>
      <p:bldP spid="96287" grpId="0"/>
      <p:bldP spid="962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WordArt 2"/>
          <p:cNvSpPr>
            <a:spLocks noChangeArrowheads="1"/>
          </p:cNvSpPr>
          <p:nvPr/>
        </p:nvSpPr>
        <p:spPr bwMode="auto">
          <a:xfrm>
            <a:off x="2265363" y="2955925"/>
            <a:ext cx="1223962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伸长</a:t>
            </a:r>
          </a:p>
        </p:txBody>
      </p:sp>
      <p:sp>
        <p:nvSpPr>
          <p:cNvPr id="12290" name="WordArt 3"/>
          <p:cNvSpPr>
            <a:spLocks noChangeArrowheads="1"/>
          </p:cNvSpPr>
          <p:nvPr/>
        </p:nvSpPr>
        <p:spPr bwMode="auto">
          <a:xfrm>
            <a:off x="5911850" y="2930525"/>
            <a:ext cx="1223963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sp>
        <p:nvSpPr>
          <p:cNvPr id="12291" name="AutoShape 4"/>
          <p:cNvSpPr>
            <a:spLocks noChangeArrowheads="1"/>
          </p:cNvSpPr>
          <p:nvPr/>
        </p:nvSpPr>
        <p:spPr bwMode="auto">
          <a:xfrm rot="-1878234">
            <a:off x="6775450" y="1139825"/>
            <a:ext cx="895350" cy="188913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2292" name="AutoShape 5"/>
          <p:cNvSpPr>
            <a:spLocks noChangeArrowheads="1"/>
          </p:cNvSpPr>
          <p:nvPr/>
        </p:nvSpPr>
        <p:spPr bwMode="auto">
          <a:xfrm rot="8658414">
            <a:off x="6127750" y="1428750"/>
            <a:ext cx="857250" cy="171450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2293" name="Oval 6"/>
          <p:cNvSpPr>
            <a:spLocks noChangeArrowheads="1"/>
          </p:cNvSpPr>
          <p:nvPr/>
        </p:nvSpPr>
        <p:spPr bwMode="auto">
          <a:xfrm rot="188788">
            <a:off x="2205038" y="1219200"/>
            <a:ext cx="287337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2294" name="Line 7"/>
          <p:cNvSpPr>
            <a:spLocks noChangeShapeType="1"/>
          </p:cNvSpPr>
          <p:nvPr/>
        </p:nvSpPr>
        <p:spPr bwMode="auto">
          <a:xfrm rot="201987" flipH="1" flipV="1">
            <a:off x="1989138" y="10033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Line 8"/>
          <p:cNvSpPr>
            <a:spLocks noChangeShapeType="1"/>
          </p:cNvSpPr>
          <p:nvPr/>
        </p:nvSpPr>
        <p:spPr bwMode="auto">
          <a:xfrm rot="201987" flipH="1" flipV="1">
            <a:off x="2492375" y="15081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6" name="Line 9"/>
          <p:cNvSpPr>
            <a:spLocks noChangeShapeType="1"/>
          </p:cNvSpPr>
          <p:nvPr/>
        </p:nvSpPr>
        <p:spPr bwMode="auto">
          <a:xfrm rot="201987" flipH="1">
            <a:off x="2492375" y="100330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7" name="Line 10"/>
          <p:cNvSpPr>
            <a:spLocks noChangeShapeType="1"/>
          </p:cNvSpPr>
          <p:nvPr/>
        </p:nvSpPr>
        <p:spPr bwMode="auto">
          <a:xfrm rot="201987" flipH="1">
            <a:off x="1989138" y="15081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8" name="Line 11"/>
          <p:cNvSpPr>
            <a:spLocks noChangeShapeType="1"/>
          </p:cNvSpPr>
          <p:nvPr/>
        </p:nvSpPr>
        <p:spPr bwMode="auto">
          <a:xfrm>
            <a:off x="1844675" y="1363663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9" name="Line 12"/>
          <p:cNvSpPr>
            <a:spLocks noChangeShapeType="1"/>
          </p:cNvSpPr>
          <p:nvPr/>
        </p:nvSpPr>
        <p:spPr bwMode="auto">
          <a:xfrm>
            <a:off x="2565400" y="1363663"/>
            <a:ext cx="287338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0" name="Line 13"/>
          <p:cNvSpPr>
            <a:spLocks noChangeShapeType="1"/>
          </p:cNvSpPr>
          <p:nvPr/>
        </p:nvSpPr>
        <p:spPr bwMode="auto">
          <a:xfrm flipV="1">
            <a:off x="2347913" y="1581150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1" name="Line 14"/>
          <p:cNvSpPr>
            <a:spLocks noChangeShapeType="1"/>
          </p:cNvSpPr>
          <p:nvPr/>
        </p:nvSpPr>
        <p:spPr bwMode="auto">
          <a:xfrm flipV="1">
            <a:off x="2347913" y="860425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302" name="WordArt 15"/>
          <p:cNvSpPr>
            <a:spLocks noChangeArrowheads="1"/>
          </p:cNvSpPr>
          <p:nvPr/>
        </p:nvSpPr>
        <p:spPr bwMode="auto">
          <a:xfrm>
            <a:off x="1401763" y="1501775"/>
            <a:ext cx="228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</a:p>
        </p:txBody>
      </p:sp>
      <p:sp>
        <p:nvSpPr>
          <p:cNvPr id="12303" name="WordArt 16"/>
          <p:cNvSpPr>
            <a:spLocks noChangeArrowheads="1"/>
          </p:cNvSpPr>
          <p:nvPr/>
        </p:nvSpPr>
        <p:spPr bwMode="auto">
          <a:xfrm>
            <a:off x="5256213" y="1466850"/>
            <a:ext cx="228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</a:p>
        </p:txBody>
      </p:sp>
      <p:sp>
        <p:nvSpPr>
          <p:cNvPr id="97297" name="WordArt 17"/>
          <p:cNvSpPr>
            <a:spLocks noChangeArrowheads="1"/>
          </p:cNvSpPr>
          <p:nvPr/>
        </p:nvSpPr>
        <p:spPr bwMode="auto">
          <a:xfrm>
            <a:off x="1844675" y="4071938"/>
            <a:ext cx="6840538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步骤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1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涡虫在光照下舒展身体，步骤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2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在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电击时收缩身体，是生来就会的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先天性</a:t>
            </a: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行为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。</a:t>
            </a: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endParaRPr lang="zh-CN" altLang="en-US" sz="2800">
              <a:solidFill>
                <a:srgbClr val="000000"/>
              </a:solidFill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  <p:sp>
        <p:nvSpPr>
          <p:cNvPr id="12305" name="WordArt 20"/>
          <p:cNvSpPr>
            <a:spLocks noChangeArrowheads="1"/>
          </p:cNvSpPr>
          <p:nvPr/>
        </p:nvSpPr>
        <p:spPr bwMode="auto">
          <a:xfrm>
            <a:off x="609600" y="4175125"/>
            <a:ext cx="16557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解析：</a:t>
            </a:r>
          </a:p>
        </p:txBody>
      </p:sp>
      <p:pic>
        <p:nvPicPr>
          <p:cNvPr id="12306" name="Picture 21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163" y="2065338"/>
            <a:ext cx="2671762" cy="74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307" name="Picture 22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5" y="2078038"/>
            <a:ext cx="13319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700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7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950" y="2338388"/>
            <a:ext cx="5118100" cy="32686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314" name="WordArt 20"/>
          <p:cNvSpPr>
            <a:spLocks noChangeArrowheads="1"/>
          </p:cNvSpPr>
          <p:nvPr/>
        </p:nvSpPr>
        <p:spPr bwMode="auto">
          <a:xfrm>
            <a:off x="3743325" y="1328738"/>
            <a:ext cx="16557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蜘蛛结网</a:t>
            </a:r>
          </a:p>
        </p:txBody>
      </p:sp>
    </p:spTree>
    <p:extLst>
      <p:ext uri="{BB962C8B-B14F-4D97-AF65-F5344CB8AC3E}">
        <p14:creationId xmlns:p14="http://schemas.microsoft.com/office/powerpoint/2010/main" val="205037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Oval 2"/>
          <p:cNvSpPr>
            <a:spLocks noChangeArrowheads="1"/>
          </p:cNvSpPr>
          <p:nvPr/>
        </p:nvSpPr>
        <p:spPr bwMode="auto">
          <a:xfrm rot="188788">
            <a:off x="1476375" y="1547813"/>
            <a:ext cx="287338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4338" name="Line 3"/>
          <p:cNvSpPr>
            <a:spLocks noChangeShapeType="1"/>
          </p:cNvSpPr>
          <p:nvPr/>
        </p:nvSpPr>
        <p:spPr bwMode="auto">
          <a:xfrm rot="201987" flipH="1" flipV="1">
            <a:off x="1258888" y="1319213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39" name="Line 4"/>
          <p:cNvSpPr>
            <a:spLocks noChangeShapeType="1"/>
          </p:cNvSpPr>
          <p:nvPr/>
        </p:nvSpPr>
        <p:spPr bwMode="auto">
          <a:xfrm rot="201987" flipH="1" flipV="1">
            <a:off x="1763713" y="183515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0" name="Line 5"/>
          <p:cNvSpPr>
            <a:spLocks noChangeShapeType="1"/>
          </p:cNvSpPr>
          <p:nvPr/>
        </p:nvSpPr>
        <p:spPr bwMode="auto">
          <a:xfrm rot="201987" flipH="1">
            <a:off x="1762125" y="1319213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1" name="Line 6"/>
          <p:cNvSpPr>
            <a:spLocks noChangeShapeType="1"/>
          </p:cNvSpPr>
          <p:nvPr/>
        </p:nvSpPr>
        <p:spPr bwMode="auto">
          <a:xfrm rot="201987" flipH="1">
            <a:off x="1258888" y="18256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2" name="Line 7"/>
          <p:cNvSpPr>
            <a:spLocks noChangeShapeType="1"/>
          </p:cNvSpPr>
          <p:nvPr/>
        </p:nvSpPr>
        <p:spPr bwMode="auto">
          <a:xfrm>
            <a:off x="1114425" y="1681163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3" name="Line 8"/>
          <p:cNvSpPr>
            <a:spLocks noChangeShapeType="1"/>
          </p:cNvSpPr>
          <p:nvPr/>
        </p:nvSpPr>
        <p:spPr bwMode="auto">
          <a:xfrm>
            <a:off x="1835150" y="1679575"/>
            <a:ext cx="287338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4" name="Line 9"/>
          <p:cNvSpPr>
            <a:spLocks noChangeShapeType="1"/>
          </p:cNvSpPr>
          <p:nvPr/>
        </p:nvSpPr>
        <p:spPr bwMode="auto">
          <a:xfrm flipH="1" flipV="1">
            <a:off x="1617663" y="1897063"/>
            <a:ext cx="1587" cy="29845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5" name="Line 10"/>
          <p:cNvSpPr>
            <a:spLocks noChangeShapeType="1"/>
          </p:cNvSpPr>
          <p:nvPr/>
        </p:nvSpPr>
        <p:spPr bwMode="auto">
          <a:xfrm flipV="1">
            <a:off x="1617663" y="1176338"/>
            <a:ext cx="0" cy="287337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46" name="WordArt 11"/>
          <p:cNvSpPr>
            <a:spLocks noChangeArrowheads="1"/>
          </p:cNvSpPr>
          <p:nvPr/>
        </p:nvSpPr>
        <p:spPr bwMode="auto">
          <a:xfrm>
            <a:off x="1390650" y="3178175"/>
            <a:ext cx="2160588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伸长接着收缩</a:t>
            </a:r>
          </a:p>
        </p:txBody>
      </p:sp>
      <p:sp>
        <p:nvSpPr>
          <p:cNvPr id="14347" name="AutoShape 12"/>
          <p:cNvSpPr>
            <a:spLocks noChangeArrowheads="1"/>
          </p:cNvSpPr>
          <p:nvPr/>
        </p:nvSpPr>
        <p:spPr bwMode="auto">
          <a:xfrm rot="-2178494">
            <a:off x="3460750" y="1382713"/>
            <a:ext cx="895350" cy="223837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4348" name="AutoShape 13"/>
          <p:cNvSpPr>
            <a:spLocks noChangeArrowheads="1"/>
          </p:cNvSpPr>
          <p:nvPr/>
        </p:nvSpPr>
        <p:spPr bwMode="auto">
          <a:xfrm rot="8517216">
            <a:off x="2828925" y="1736725"/>
            <a:ext cx="857250" cy="171450"/>
          </a:xfrm>
          <a:prstGeom prst="rtTriangl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4349" name="WordArt 14"/>
          <p:cNvSpPr>
            <a:spLocks noChangeArrowheads="1"/>
          </p:cNvSpPr>
          <p:nvPr/>
        </p:nvSpPr>
        <p:spPr bwMode="auto">
          <a:xfrm>
            <a:off x="682625" y="1189038"/>
            <a:ext cx="228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</a:p>
        </p:txBody>
      </p:sp>
      <p:sp>
        <p:nvSpPr>
          <p:cNvPr id="14350" name="WordArt 15"/>
          <p:cNvSpPr>
            <a:spLocks noChangeArrowheads="1"/>
          </p:cNvSpPr>
          <p:nvPr/>
        </p:nvSpPr>
        <p:spPr bwMode="auto">
          <a:xfrm>
            <a:off x="4859338" y="1908175"/>
            <a:ext cx="9429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将步骤</a:t>
            </a:r>
            <a:r>
              <a:rPr lang="en-US" altLang="zh-CN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3</a:t>
            </a:r>
          </a:p>
        </p:txBody>
      </p:sp>
      <p:sp>
        <p:nvSpPr>
          <p:cNvPr id="14351" name="WordArt 16"/>
          <p:cNvSpPr>
            <a:spLocks noChangeArrowheads="1"/>
          </p:cNvSpPr>
          <p:nvPr/>
        </p:nvSpPr>
        <p:spPr bwMode="auto">
          <a:xfrm>
            <a:off x="4719638" y="2339975"/>
            <a:ext cx="1222375" cy="22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重复</a:t>
            </a:r>
            <a:r>
              <a:rPr lang="en-US" altLang="zh-CN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100</a:t>
            </a:r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次</a:t>
            </a:r>
          </a:p>
        </p:txBody>
      </p:sp>
      <p:sp>
        <p:nvSpPr>
          <p:cNvPr id="14352" name="WordArt 17"/>
          <p:cNvSpPr>
            <a:spLocks noChangeArrowheads="1"/>
          </p:cNvSpPr>
          <p:nvPr/>
        </p:nvSpPr>
        <p:spPr bwMode="auto">
          <a:xfrm>
            <a:off x="6215063" y="1187450"/>
            <a:ext cx="228600" cy="29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280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4.</a:t>
            </a:r>
          </a:p>
        </p:txBody>
      </p:sp>
      <p:sp>
        <p:nvSpPr>
          <p:cNvPr id="14353" name="WordArt 18"/>
          <p:cNvSpPr>
            <a:spLocks noChangeArrowheads="1"/>
          </p:cNvSpPr>
          <p:nvPr/>
        </p:nvSpPr>
        <p:spPr bwMode="auto">
          <a:xfrm>
            <a:off x="6624638" y="798513"/>
            <a:ext cx="151130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第</a:t>
            </a:r>
            <a:r>
              <a:rPr lang="en-US" altLang="zh-CN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101</a:t>
            </a:r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次只有光</a:t>
            </a:r>
          </a:p>
        </p:txBody>
      </p:sp>
      <p:sp>
        <p:nvSpPr>
          <p:cNvPr id="14354" name="Oval 19"/>
          <p:cNvSpPr>
            <a:spLocks noChangeArrowheads="1"/>
          </p:cNvSpPr>
          <p:nvPr/>
        </p:nvSpPr>
        <p:spPr bwMode="auto">
          <a:xfrm rot="188788">
            <a:off x="7019925" y="1546225"/>
            <a:ext cx="287338" cy="2889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endParaRPr lang="zh-CN" altLang="en-US">
              <a:ea typeface="黑体" panose="02010609060101010101" pitchFamily="49" charset="-122"/>
            </a:endParaRPr>
          </a:p>
        </p:txBody>
      </p:sp>
      <p:sp>
        <p:nvSpPr>
          <p:cNvPr id="14355" name="Line 20"/>
          <p:cNvSpPr>
            <a:spLocks noChangeShapeType="1"/>
          </p:cNvSpPr>
          <p:nvPr/>
        </p:nvSpPr>
        <p:spPr bwMode="auto">
          <a:xfrm rot="201987" flipH="1" flipV="1">
            <a:off x="6804025" y="13303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6" name="Line 21"/>
          <p:cNvSpPr>
            <a:spLocks noChangeShapeType="1"/>
          </p:cNvSpPr>
          <p:nvPr/>
        </p:nvSpPr>
        <p:spPr bwMode="auto">
          <a:xfrm rot="201987" flipH="1" flipV="1">
            <a:off x="7307263" y="183515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7" name="Line 22"/>
          <p:cNvSpPr>
            <a:spLocks noChangeShapeType="1"/>
          </p:cNvSpPr>
          <p:nvPr/>
        </p:nvSpPr>
        <p:spPr bwMode="auto">
          <a:xfrm rot="201987" flipH="1">
            <a:off x="7307263" y="1330325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8" name="Line 23"/>
          <p:cNvSpPr>
            <a:spLocks noChangeShapeType="1"/>
          </p:cNvSpPr>
          <p:nvPr/>
        </p:nvSpPr>
        <p:spPr bwMode="auto">
          <a:xfrm rot="201987" flipH="1">
            <a:off x="6804025" y="1835150"/>
            <a:ext cx="215900" cy="21590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59" name="Line 24"/>
          <p:cNvSpPr>
            <a:spLocks noChangeShapeType="1"/>
          </p:cNvSpPr>
          <p:nvPr/>
        </p:nvSpPr>
        <p:spPr bwMode="auto">
          <a:xfrm>
            <a:off x="6659563" y="1690688"/>
            <a:ext cx="288925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60" name="Line 25"/>
          <p:cNvSpPr>
            <a:spLocks noChangeShapeType="1"/>
          </p:cNvSpPr>
          <p:nvPr/>
        </p:nvSpPr>
        <p:spPr bwMode="auto">
          <a:xfrm>
            <a:off x="7380288" y="1690688"/>
            <a:ext cx="287337" cy="0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61" name="Line 26"/>
          <p:cNvSpPr>
            <a:spLocks noChangeShapeType="1"/>
          </p:cNvSpPr>
          <p:nvPr/>
        </p:nvSpPr>
        <p:spPr bwMode="auto">
          <a:xfrm flipV="1">
            <a:off x="7162800" y="1908175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62" name="Line 27"/>
          <p:cNvSpPr>
            <a:spLocks noChangeShapeType="1"/>
          </p:cNvSpPr>
          <p:nvPr/>
        </p:nvSpPr>
        <p:spPr bwMode="auto">
          <a:xfrm flipV="1">
            <a:off x="7162800" y="1187450"/>
            <a:ext cx="0" cy="287338"/>
          </a:xfrm>
          <a:prstGeom prst="line">
            <a:avLst/>
          </a:prstGeom>
          <a:noFill/>
          <a:ln w="952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363" name="WordArt 28"/>
          <p:cNvSpPr>
            <a:spLocks noChangeArrowheads="1"/>
          </p:cNvSpPr>
          <p:nvPr/>
        </p:nvSpPr>
        <p:spPr bwMode="auto">
          <a:xfrm>
            <a:off x="6942138" y="3178175"/>
            <a:ext cx="719137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收缩</a:t>
            </a:r>
          </a:p>
        </p:txBody>
      </p:sp>
      <p:sp>
        <p:nvSpPr>
          <p:cNvPr id="14364" name="WordArt 29"/>
          <p:cNvSpPr>
            <a:spLocks noChangeArrowheads="1"/>
          </p:cNvSpPr>
          <p:nvPr/>
        </p:nvSpPr>
        <p:spPr bwMode="auto">
          <a:xfrm>
            <a:off x="1979613" y="798513"/>
            <a:ext cx="1439862" cy="439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2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光紧接着电击</a:t>
            </a:r>
          </a:p>
        </p:txBody>
      </p:sp>
      <p:pic>
        <p:nvPicPr>
          <p:cNvPr id="14365" name="Picture 33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225" y="2432050"/>
            <a:ext cx="188277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83" name="WordArt 36"/>
          <p:cNvSpPr>
            <a:spLocks noChangeArrowheads="1"/>
          </p:cNvSpPr>
          <p:nvPr/>
        </p:nvSpPr>
        <p:spPr bwMode="auto">
          <a:xfrm>
            <a:off x="425450" y="4321175"/>
            <a:ext cx="16557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解析：</a:t>
            </a:r>
          </a:p>
        </p:txBody>
      </p:sp>
      <p:pic>
        <p:nvPicPr>
          <p:cNvPr id="14367" name="Picture 17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063" y="2487613"/>
            <a:ext cx="127793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Picture 17" descr="复制 裁剪_副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5263" y="2425700"/>
            <a:ext cx="1277937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86" name="文本框 1"/>
          <p:cNvSpPr txBox="1">
            <a:spLocks noChangeArrowheads="1"/>
          </p:cNvSpPr>
          <p:nvPr/>
        </p:nvSpPr>
        <p:spPr bwMode="auto">
          <a:xfrm>
            <a:off x="1654175" y="4194175"/>
            <a:ext cx="718978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步骤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4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是涡虫在步骤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3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多次“光照 </a:t>
            </a:r>
            <a:r>
              <a:rPr lang="en-US" altLang="zh-CN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- 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电击”结合，依赖个体生活经验，学习得到的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后天学习行为</a:t>
            </a:r>
            <a:r>
              <a:rPr lang="zh-CN" altLang="en-US" sz="280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45851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03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0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03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0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83" grpId="0"/>
      <p:bldP spid="10038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文本占位符 17409" descr="1942-11121420093861[1]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388" y="1123950"/>
            <a:ext cx="8791575" cy="4321175"/>
          </a:xfrm>
        </p:spPr>
      </p:pic>
      <p:grpSp>
        <p:nvGrpSpPr>
          <p:cNvPr id="17411" name="组合 17410"/>
          <p:cNvGrpSpPr>
            <a:grpSpLocks/>
          </p:cNvGrpSpPr>
          <p:nvPr/>
        </p:nvGrpSpPr>
        <p:grpSpPr bwMode="auto">
          <a:xfrm>
            <a:off x="6300788" y="5589588"/>
            <a:ext cx="2406650" cy="852487"/>
            <a:chOff x="0" y="0"/>
            <a:chExt cx="1471" cy="537"/>
          </a:xfrm>
        </p:grpSpPr>
        <p:pic>
          <p:nvPicPr>
            <p:cNvPr id="15363" name="TextBox 4"/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471" cy="5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4" name="文本框 17412"/>
            <p:cNvSpPr txBox="1">
              <a:spLocks noChangeArrowheads="1"/>
            </p:cNvSpPr>
            <p:nvPr/>
          </p:nvSpPr>
          <p:spPr bwMode="auto">
            <a:xfrm>
              <a:off x="101" y="73"/>
              <a:ext cx="127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2400" b="1">
                  <a:solidFill>
                    <a:schemeClr val="bg1"/>
                  </a:solidFill>
                </a:rPr>
                <a:t>后天学习行为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670645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Picture 3" descr="pic_381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4835045" cy="4115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4716016" y="3576123"/>
            <a:ext cx="6336704" cy="3281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成年黑猩猩会利用经验来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解决问题。当香蕉被挂在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高处够不到时，黑猩猩就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会把几个木箱堆叠起来， 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然后爬到木箱顶上去摘香</a:t>
            </a:r>
          </a:p>
          <a:p>
            <a:pPr>
              <a:lnSpc>
                <a:spcPct val="120000"/>
              </a:lnSpc>
            </a:pPr>
            <a:r>
              <a:rPr kumimoji="1" lang="zh-CN" altLang="en-US" sz="2800" dirty="0">
                <a:solidFill>
                  <a:srgbClr val="333399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蕉。 </a:t>
            </a:r>
          </a:p>
        </p:txBody>
      </p:sp>
    </p:spTree>
    <p:extLst>
      <p:ext uri="{BB962C8B-B14F-4D97-AF65-F5344CB8AC3E}">
        <p14:creationId xmlns:p14="http://schemas.microsoft.com/office/powerpoint/2010/main" val="318042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图片 14337" descr="1121324"/>
          <p:cNvPicPr>
            <a:picLocks noChangeAspect="1" noChangeArrowheads="1"/>
          </p:cNvPicPr>
          <p:nvPr/>
        </p:nvPicPr>
        <p:blipFill>
          <a:blip r:embed="rId2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12"/>
          <a:stretch>
            <a:fillRect/>
          </a:stretch>
        </p:blipFill>
        <p:spPr bwMode="auto">
          <a:xfrm>
            <a:off x="0" y="0"/>
            <a:ext cx="9144000" cy="688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339" name="组合 14338"/>
          <p:cNvGrpSpPr>
            <a:grpSpLocks noChangeAspect="1"/>
          </p:cNvGrpSpPr>
          <p:nvPr/>
        </p:nvGrpSpPr>
        <p:grpSpPr bwMode="auto">
          <a:xfrm>
            <a:off x="179388" y="188913"/>
            <a:ext cx="8497887" cy="6419850"/>
            <a:chOff x="0" y="0"/>
            <a:chExt cx="1872" cy="720"/>
          </a:xfrm>
        </p:grpSpPr>
        <p:sp>
          <p:nvSpPr>
            <p:cNvPr id="16387" name="矩形 14339"/>
            <p:cNvSpPr>
              <a:spLocks noChangeAspect="1" noChangeArrowheads="1" noTextEdit="1"/>
            </p:cNvSpPr>
            <p:nvPr/>
          </p:nvSpPr>
          <p:spPr bwMode="auto">
            <a:xfrm>
              <a:off x="0" y="0"/>
              <a:ext cx="1872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endParaRPr lang="zh-CN" altLang="en-US"/>
            </a:p>
          </p:txBody>
        </p:sp>
        <p:cxnSp>
          <p:nvCxnSpPr>
            <p:cNvPr id="16388" name="_s14341"/>
            <p:cNvCxnSpPr>
              <a:cxnSpLocks noChangeShapeType="1"/>
              <a:stCxn id="16392" idx="0"/>
              <a:endCxn id="16390" idx="2"/>
            </p:cNvCxnSpPr>
            <p:nvPr/>
          </p:nvCxnSpPr>
          <p:spPr bwMode="auto">
            <a:xfrm rot="5400000" flipH="1">
              <a:off x="1116" y="108"/>
              <a:ext cx="144" cy="504"/>
            </a:xfrm>
            <a:prstGeom prst="bentConnector3">
              <a:avLst>
                <a:gd name="adj1" fmla="val 1261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6389" name="_s14342"/>
            <p:cNvCxnSpPr>
              <a:cxnSpLocks noChangeShapeType="1"/>
              <a:stCxn id="16391" idx="0"/>
              <a:endCxn id="16390" idx="2"/>
            </p:cNvCxnSpPr>
            <p:nvPr/>
          </p:nvCxnSpPr>
          <p:spPr bwMode="auto">
            <a:xfrm rot="-5400000">
              <a:off x="612" y="108"/>
              <a:ext cx="144" cy="504"/>
            </a:xfrm>
            <a:prstGeom prst="bentConnector3">
              <a:avLst>
                <a:gd name="adj1" fmla="val 12611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6390" name="_s14343"/>
            <p:cNvSpPr>
              <a:spLocks noChangeArrowheads="1"/>
            </p:cNvSpPr>
            <p:nvPr/>
          </p:nvSpPr>
          <p:spPr bwMode="auto">
            <a:xfrm>
              <a:off x="504" y="0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FF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 sz="3400"/>
                <a:t>动物的行为</a:t>
              </a:r>
            </a:p>
          </p:txBody>
        </p:sp>
        <p:sp>
          <p:nvSpPr>
            <p:cNvPr id="16391" name="_s14344"/>
            <p:cNvSpPr>
              <a:spLocks noChangeArrowheads="1"/>
            </p:cNvSpPr>
            <p:nvPr/>
          </p:nvSpPr>
          <p:spPr bwMode="auto">
            <a:xfrm>
              <a:off x="0" y="43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endParaRPr lang="zh-CN" altLang="en-US" sz="2800">
                <a:solidFill>
                  <a:srgbClr val="020100"/>
                </a:solidFill>
              </a:endParaRPr>
            </a:p>
          </p:txBody>
        </p:sp>
        <p:sp>
          <p:nvSpPr>
            <p:cNvPr id="16392" name="_s14345"/>
            <p:cNvSpPr>
              <a:spLocks noChangeArrowheads="1"/>
            </p:cNvSpPr>
            <p:nvPr/>
          </p:nvSpPr>
          <p:spPr bwMode="auto">
            <a:xfrm>
              <a:off x="1008" y="432"/>
              <a:ext cx="864" cy="288"/>
            </a:xfrm>
            <a:prstGeom prst="roundRect">
              <a:avLst>
                <a:gd name="adj" fmla="val 16667"/>
              </a:avLst>
            </a:prstGeom>
            <a:solidFill>
              <a:srgbClr val="CCFFCC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0" tIns="0" rIns="0" bIns="0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lnSpc>
                  <a:spcPct val="50000"/>
                </a:lnSpc>
              </a:pPr>
              <a:endParaRPr lang="zh-CN" altLang="en-US" sz="2800" b="1"/>
            </a:p>
            <a:p>
              <a:pPr algn="ctr" eaLnBrk="1" hangingPunct="1">
                <a:lnSpc>
                  <a:spcPct val="50000"/>
                </a:lnSpc>
              </a:pPr>
              <a:endParaRPr lang="zh-CN" altLang="en-US" sz="2800" b="1"/>
            </a:p>
            <a:p>
              <a:pPr algn="ctr" eaLnBrk="1" hangingPunct="1"/>
              <a:endParaRPr lang="zh-CN" altLang="en-US" sz="3400"/>
            </a:p>
          </p:txBody>
        </p:sp>
      </p:grpSp>
      <p:sp>
        <p:nvSpPr>
          <p:cNvPr id="14346" name="文本框 14345"/>
          <p:cNvSpPr txBox="1">
            <a:spLocks noChangeArrowheads="1"/>
          </p:cNvSpPr>
          <p:nvPr/>
        </p:nvSpPr>
        <p:spPr bwMode="auto">
          <a:xfrm>
            <a:off x="539750" y="4724400"/>
            <a:ext cx="342433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dirty="0" smtClean="0">
                <a:solidFill>
                  <a:srgbClr val="000000"/>
                </a:solidFill>
              </a:rPr>
              <a:t>动物一生下来就有</a:t>
            </a:r>
          </a:p>
          <a:p>
            <a:pPr eaLnBrk="1" hangingPunct="1"/>
            <a:r>
              <a:rPr lang="zh-CN" altLang="en-US" sz="2800" dirty="0" smtClean="0">
                <a:solidFill>
                  <a:srgbClr val="000000"/>
                </a:solidFill>
              </a:rPr>
              <a:t>的，由动物体内</a:t>
            </a:r>
          </a:p>
          <a:p>
            <a:pPr eaLnBrk="1" hangingPunct="1"/>
            <a:r>
              <a:rPr lang="zh-CN" altLang="en-US" sz="2800" dirty="0" smtClean="0">
                <a:solidFill>
                  <a:srgbClr val="000000"/>
                </a:solidFill>
              </a:rPr>
              <a:t>的</a:t>
            </a:r>
            <a:r>
              <a:rPr lang="zh-CN" altLang="en-US" sz="2800" b="1" u="sng" dirty="0" smtClean="0">
                <a:solidFill>
                  <a:srgbClr val="FF0000"/>
                </a:solidFill>
              </a:rPr>
              <a:t>遗传物质</a:t>
            </a:r>
            <a:r>
              <a:rPr lang="zh-CN" altLang="en-US" sz="2800" dirty="0" smtClean="0">
                <a:solidFill>
                  <a:srgbClr val="000000"/>
                </a:solidFill>
              </a:rPr>
              <a:t>决定</a:t>
            </a:r>
          </a:p>
          <a:p>
            <a:pPr eaLnBrk="1" hangingPunct="1"/>
            <a:r>
              <a:rPr lang="zh-CN" altLang="en-US" sz="2800" dirty="0" smtClean="0">
                <a:solidFill>
                  <a:srgbClr val="000000"/>
                </a:solidFill>
              </a:rPr>
              <a:t>的</a:t>
            </a:r>
            <a:r>
              <a:rPr lang="zh-CN" altLang="en-US" sz="2800" dirty="0" smtClean="0">
                <a:solidFill>
                  <a:srgbClr val="020100"/>
                </a:solidFill>
              </a:rPr>
              <a:t>（也叫</a:t>
            </a:r>
            <a:r>
              <a:rPr lang="zh-CN" altLang="en-US" sz="2800" b="1" dirty="0" smtClean="0">
                <a:solidFill>
                  <a:srgbClr val="FF0000"/>
                </a:solidFill>
              </a:rPr>
              <a:t>本能行为</a:t>
            </a:r>
            <a:r>
              <a:rPr lang="zh-CN" altLang="en-US" sz="2800" b="1" dirty="0" smtClean="0"/>
              <a:t>）</a:t>
            </a:r>
            <a:endParaRPr lang="zh-CN" altLang="en-US" sz="2800" b="1" dirty="0"/>
          </a:p>
        </p:txBody>
      </p:sp>
      <p:sp>
        <p:nvSpPr>
          <p:cNvPr id="14347" name="文本框 14346"/>
          <p:cNvSpPr txBox="1">
            <a:spLocks noChangeArrowheads="1"/>
          </p:cNvSpPr>
          <p:nvPr/>
        </p:nvSpPr>
        <p:spPr bwMode="auto">
          <a:xfrm>
            <a:off x="5292725" y="4149725"/>
            <a:ext cx="2735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/>
              <a:t>后天学习行为</a:t>
            </a:r>
          </a:p>
        </p:txBody>
      </p:sp>
      <p:sp>
        <p:nvSpPr>
          <p:cNvPr id="14348" name="文本框 14347"/>
          <p:cNvSpPr txBox="1">
            <a:spLocks noChangeArrowheads="1"/>
          </p:cNvSpPr>
          <p:nvPr/>
        </p:nvSpPr>
        <p:spPr bwMode="auto">
          <a:xfrm>
            <a:off x="5148064" y="4930994"/>
            <a:ext cx="338437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sz="2400" dirty="0">
                <a:solidFill>
                  <a:srgbClr val="020100"/>
                </a:solidFill>
              </a:rPr>
              <a:t>在</a:t>
            </a:r>
            <a:r>
              <a:rPr lang="zh-CN" altLang="en-US" sz="2400" b="1" u="sng" dirty="0">
                <a:solidFill>
                  <a:srgbClr val="FF0000"/>
                </a:solidFill>
              </a:rPr>
              <a:t>遗传因素</a:t>
            </a:r>
            <a:r>
              <a:rPr lang="zh-CN" altLang="en-US" sz="2400" dirty="0">
                <a:solidFill>
                  <a:srgbClr val="020100"/>
                </a:solidFill>
              </a:rPr>
              <a:t>的</a:t>
            </a:r>
            <a:r>
              <a:rPr lang="zh-CN" altLang="en-US" sz="2400" dirty="0" smtClean="0">
                <a:solidFill>
                  <a:srgbClr val="020100"/>
                </a:solidFill>
              </a:rPr>
              <a:t>基础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20100"/>
                </a:solidFill>
              </a:rPr>
              <a:t>上，通过环境因素的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sz="2400" dirty="0" smtClean="0">
                <a:solidFill>
                  <a:srgbClr val="020100"/>
                </a:solidFill>
              </a:rPr>
              <a:t>作用，从</a:t>
            </a:r>
            <a:r>
              <a:rPr lang="zh-CN" altLang="en-US" sz="2400" dirty="0" smtClean="0"/>
              <a:t>生活经验和</a:t>
            </a:r>
          </a:p>
          <a:p>
            <a:pPr eaLnBrk="1" hangingPunct="1">
              <a:lnSpc>
                <a:spcPct val="50000"/>
              </a:lnSpc>
              <a:spcBef>
                <a:spcPct val="50000"/>
              </a:spcBef>
            </a:pPr>
            <a:r>
              <a:rPr lang="zh-CN" altLang="en-US" sz="2400" dirty="0" smtClean="0"/>
              <a:t>后天学习</a:t>
            </a:r>
            <a:r>
              <a:rPr lang="zh-CN" altLang="en-US" sz="2400" dirty="0" smtClean="0">
                <a:solidFill>
                  <a:srgbClr val="020100"/>
                </a:solidFill>
              </a:rPr>
              <a:t>而获得的行为</a:t>
            </a:r>
            <a:endParaRPr lang="zh-CN" altLang="en-US" sz="2400" dirty="0" smtClean="0">
              <a:solidFill>
                <a:srgbClr val="000000"/>
              </a:solidFill>
            </a:endParaRPr>
          </a:p>
          <a:p>
            <a:pPr eaLnBrk="1" hangingPunct="1"/>
            <a:endParaRPr lang="zh-CN" altLang="en-US" sz="2800" dirty="0"/>
          </a:p>
        </p:txBody>
      </p:sp>
      <p:sp>
        <p:nvSpPr>
          <p:cNvPr id="14351" name="文本框 14350"/>
          <p:cNvSpPr txBox="1">
            <a:spLocks noChangeArrowheads="1"/>
          </p:cNvSpPr>
          <p:nvPr/>
        </p:nvSpPr>
        <p:spPr bwMode="auto">
          <a:xfrm>
            <a:off x="827088" y="4149725"/>
            <a:ext cx="21605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 dirty="0"/>
              <a:t> 先天性行为</a:t>
            </a:r>
          </a:p>
        </p:txBody>
      </p:sp>
    </p:spTree>
    <p:extLst>
      <p:ext uri="{BB962C8B-B14F-4D97-AF65-F5344CB8AC3E}">
        <p14:creationId xmlns:p14="http://schemas.microsoft.com/office/powerpoint/2010/main" val="34462773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Dgm spid="14339" grpId="0"/>
      <p:bldP spid="14346" grpId="0" bldLvl="0"/>
      <p:bldP spid="14347" grpId="0"/>
      <p:bldP spid="14348" grpId="0" bldLvl="0"/>
      <p:bldP spid="1435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436" name="Group 4"/>
          <p:cNvGraphicFramePr>
            <a:graphicFrameLocks noGrp="1"/>
          </p:cNvGraphicFramePr>
          <p:nvPr/>
        </p:nvGraphicFramePr>
        <p:xfrm>
          <a:off x="684213" y="1998663"/>
          <a:ext cx="7775575" cy="4543597"/>
        </p:xfrm>
        <a:graphic>
          <a:graphicData uri="http://schemas.openxmlformats.org/drawingml/2006/table">
            <a:tbl>
              <a:tblPr/>
              <a:tblGrid>
                <a:gridCol w="1414462"/>
                <a:gridCol w="3040063"/>
                <a:gridCol w="3321050"/>
              </a:tblGrid>
              <a:tr h="7207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类    型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先天性行为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后天学习行为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806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形    成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 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662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适应特征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zh-CN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 </a:t>
                      </a: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3667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宋体" panose="02010600030101010101" pitchFamily="2" charset="-122"/>
                        </a:rPr>
                        <a:t>进化趋势</a:t>
                      </a:r>
                    </a:p>
                  </a:txBody>
                  <a:tcPr marL="90000" marR="90000" marT="46807" marB="46807"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algn="l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algn="l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algn="l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marL="90000" marR="90000" marT="46807" marB="46807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5256" name="Text Box 22"/>
          <p:cNvSpPr txBox="1">
            <a:spLocks noChangeArrowheads="1"/>
          </p:cNvSpPr>
          <p:nvPr/>
        </p:nvSpPr>
        <p:spPr bwMode="auto">
          <a:xfrm>
            <a:off x="1743075" y="1036638"/>
            <a:ext cx="61896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ea typeface="黑体" panose="02010609060101010101" pitchFamily="49" charset="-122"/>
              </a:rPr>
              <a:t>先天性行为和后天学习行为的区别</a:t>
            </a:r>
          </a:p>
        </p:txBody>
      </p:sp>
      <p:sp>
        <p:nvSpPr>
          <p:cNvPr id="95257" name="矩形 1"/>
          <p:cNvSpPr>
            <a:spLocks noChangeArrowheads="1"/>
          </p:cNvSpPr>
          <p:nvPr/>
        </p:nvSpPr>
        <p:spPr bwMode="auto">
          <a:xfrm>
            <a:off x="2107134" y="3348543"/>
            <a:ext cx="3238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天生就有的本能行为</a:t>
            </a:r>
          </a:p>
        </p:txBody>
      </p:sp>
      <p:sp>
        <p:nvSpPr>
          <p:cNvPr id="95258" name="矩形 2"/>
          <p:cNvSpPr>
            <a:spLocks noChangeArrowheads="1"/>
          </p:cNvSpPr>
          <p:nvPr/>
        </p:nvSpPr>
        <p:spPr bwMode="auto">
          <a:xfrm>
            <a:off x="2107134" y="4387850"/>
            <a:ext cx="3238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适应相对稳定的环境</a:t>
            </a:r>
          </a:p>
        </p:txBody>
      </p:sp>
      <p:sp>
        <p:nvSpPr>
          <p:cNvPr id="95259" name="矩形 3"/>
          <p:cNvSpPr>
            <a:spLocks noChangeArrowheads="1"/>
          </p:cNvSpPr>
          <p:nvPr/>
        </p:nvSpPr>
        <p:spPr bwMode="auto">
          <a:xfrm>
            <a:off x="2400301" y="5311775"/>
            <a:ext cx="2555875" cy="105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无脊椎动物行</a:t>
            </a:r>
          </a:p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为的主要方式</a:t>
            </a:r>
          </a:p>
        </p:txBody>
      </p:sp>
      <p:sp>
        <p:nvSpPr>
          <p:cNvPr id="95260" name="矩形 4"/>
          <p:cNvSpPr>
            <a:spLocks noChangeArrowheads="1"/>
          </p:cNvSpPr>
          <p:nvPr/>
        </p:nvSpPr>
        <p:spPr bwMode="auto">
          <a:xfrm>
            <a:off x="5187405" y="3388521"/>
            <a:ext cx="35036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出生后学习得到的行为</a:t>
            </a:r>
          </a:p>
        </p:txBody>
      </p:sp>
      <p:sp>
        <p:nvSpPr>
          <p:cNvPr id="95261" name="矩形 5"/>
          <p:cNvSpPr>
            <a:spLocks noChangeArrowheads="1"/>
          </p:cNvSpPr>
          <p:nvPr/>
        </p:nvSpPr>
        <p:spPr bwMode="auto">
          <a:xfrm>
            <a:off x="5187405" y="4398531"/>
            <a:ext cx="31623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适应多变复杂的环境</a:t>
            </a:r>
          </a:p>
        </p:txBody>
      </p:sp>
      <p:sp>
        <p:nvSpPr>
          <p:cNvPr id="95262" name="矩形 6"/>
          <p:cNvSpPr>
            <a:spLocks noChangeArrowheads="1"/>
          </p:cNvSpPr>
          <p:nvPr/>
        </p:nvSpPr>
        <p:spPr bwMode="auto">
          <a:xfrm>
            <a:off x="5204867" y="5348287"/>
            <a:ext cx="3468687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30000"/>
              </a:lnSpc>
              <a:spcBef>
                <a:spcPct val="20000"/>
              </a:spcBef>
            </a:pP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动物越高等，学习能力越强，学习行为越发达</a:t>
            </a:r>
          </a:p>
        </p:txBody>
      </p:sp>
    </p:spTree>
    <p:extLst>
      <p:ext uri="{BB962C8B-B14F-4D97-AF65-F5344CB8AC3E}">
        <p14:creationId xmlns:p14="http://schemas.microsoft.com/office/powerpoint/2010/main" val="267614574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5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5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5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5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5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5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7" grpId="0"/>
      <p:bldP spid="95258" grpId="0"/>
      <p:bldP spid="95259" grpId="0"/>
      <p:bldP spid="95260" grpId="0"/>
      <p:bldP spid="95261" grpId="0"/>
      <p:bldP spid="952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6" name="标题 50185"/>
          <p:cNvSpPr>
            <a:spLocks noGrp="1" noChangeArrowheads="1"/>
          </p:cNvSpPr>
          <p:nvPr>
            <p:ph type="title"/>
          </p:nvPr>
        </p:nvSpPr>
        <p:spPr>
          <a:xfrm>
            <a:off x="2699792" y="404664"/>
            <a:ext cx="3528392" cy="648072"/>
          </a:xfrm>
        </p:spPr>
        <p:txBody>
          <a:bodyPr>
            <a:noAutofit/>
          </a:bodyPr>
          <a:lstStyle/>
          <a:p>
            <a:r>
              <a:rPr lang="zh-CN" altLang="en-US" sz="4800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楷体_GB2312" pitchFamily="49" charset="-122"/>
              </a:rPr>
              <a:t>认识涡虫</a:t>
            </a:r>
          </a:p>
        </p:txBody>
      </p:sp>
      <p:pic>
        <p:nvPicPr>
          <p:cNvPr id="6" name="481标清剪短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3608" y="1412776"/>
            <a:ext cx="7488831" cy="49685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1514724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8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60606">
                <p:cTn id="19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5018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图片 102404" descr="084408iaar5tvrdw52bzv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1824038"/>
            <a:ext cx="6248400" cy="320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40841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内容占位符 65537" descr="6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40870" y="-49213"/>
            <a:ext cx="9202738" cy="6907213"/>
          </a:xfrm>
        </p:spPr>
      </p:pic>
      <p:sp>
        <p:nvSpPr>
          <p:cNvPr id="65539" name="标题 65538"/>
          <p:cNvSpPr>
            <a:spLocks noGrp="1" noChangeArrowheads="1"/>
          </p:cNvSpPr>
          <p:nvPr>
            <p:ph type="title"/>
          </p:nvPr>
        </p:nvSpPr>
        <p:spPr>
          <a:xfrm>
            <a:off x="755650" y="117475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4000" b="1" dirty="0" smtClean="0">
                <a:solidFill>
                  <a:srgbClr val="FF3300"/>
                </a:solidFill>
                <a:ea typeface="楷体_GB2312" pitchFamily="49" charset="-122"/>
              </a:rPr>
              <a:t>涡虫的身体结构</a:t>
            </a:r>
            <a:endParaRPr lang="zh-CN" altLang="en-US" sz="4000" b="1" dirty="0" smtClean="0">
              <a:solidFill>
                <a:srgbClr val="FF3300"/>
              </a:solidFill>
              <a:ea typeface="楷体_GB2312" pitchFamily="49" charset="-122"/>
            </a:endParaRPr>
          </a:p>
        </p:txBody>
      </p:sp>
      <p:cxnSp>
        <p:nvCxnSpPr>
          <p:cNvPr id="5123" name="直接箭头连接符 65539"/>
          <p:cNvCxnSpPr>
            <a:cxnSpLocks noChangeShapeType="1"/>
          </p:cNvCxnSpPr>
          <p:nvPr/>
        </p:nvCxnSpPr>
        <p:spPr bwMode="auto">
          <a:xfrm>
            <a:off x="6370638" y="3851275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5541" name="图片 65540" descr="01300000377725127225024143962_s[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124744"/>
            <a:ext cx="4965700" cy="5473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5542" name="直接连接符 65541"/>
          <p:cNvSpPr>
            <a:spLocks noChangeShapeType="1"/>
          </p:cNvSpPr>
          <p:nvPr/>
        </p:nvSpPr>
        <p:spPr bwMode="auto">
          <a:xfrm flipV="1">
            <a:off x="5219700" y="2349500"/>
            <a:ext cx="237648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3" name="直接连接符 65542"/>
          <p:cNvSpPr>
            <a:spLocks noChangeShapeType="1"/>
          </p:cNvSpPr>
          <p:nvPr/>
        </p:nvSpPr>
        <p:spPr bwMode="auto">
          <a:xfrm>
            <a:off x="1763713" y="5589588"/>
            <a:ext cx="525621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4" name="文本框 65543"/>
          <p:cNvSpPr txBox="1">
            <a:spLocks noChangeArrowheads="1"/>
          </p:cNvSpPr>
          <p:nvPr/>
        </p:nvSpPr>
        <p:spPr bwMode="auto">
          <a:xfrm>
            <a:off x="7164388" y="5300663"/>
            <a:ext cx="72072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头</a:t>
            </a:r>
          </a:p>
        </p:txBody>
      </p:sp>
      <p:sp>
        <p:nvSpPr>
          <p:cNvPr id="65545" name="文本框 65544"/>
          <p:cNvSpPr txBox="1">
            <a:spLocks noChangeArrowheads="1"/>
          </p:cNvSpPr>
          <p:nvPr/>
        </p:nvSpPr>
        <p:spPr bwMode="auto">
          <a:xfrm>
            <a:off x="7524750" y="2060575"/>
            <a:ext cx="863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尾</a:t>
            </a:r>
          </a:p>
        </p:txBody>
      </p:sp>
      <p:sp>
        <p:nvSpPr>
          <p:cNvPr id="65546" name="箭头 110"/>
          <p:cNvSpPr>
            <a:spLocks noChangeShapeType="1"/>
          </p:cNvSpPr>
          <p:nvPr/>
        </p:nvSpPr>
        <p:spPr bwMode="auto">
          <a:xfrm>
            <a:off x="1331913" y="5949950"/>
            <a:ext cx="56165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7" name="文本框 65546"/>
          <p:cNvSpPr txBox="1">
            <a:spLocks noChangeArrowheads="1"/>
          </p:cNvSpPr>
          <p:nvPr/>
        </p:nvSpPr>
        <p:spPr bwMode="auto">
          <a:xfrm>
            <a:off x="7092950" y="5734050"/>
            <a:ext cx="1277938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眼点</a:t>
            </a:r>
          </a:p>
        </p:txBody>
      </p:sp>
      <p:sp>
        <p:nvSpPr>
          <p:cNvPr id="65548" name="箭头 112"/>
          <p:cNvSpPr>
            <a:spLocks noChangeShapeType="1"/>
          </p:cNvSpPr>
          <p:nvPr/>
        </p:nvSpPr>
        <p:spPr bwMode="auto">
          <a:xfrm>
            <a:off x="3132138" y="5157788"/>
            <a:ext cx="3816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5549" name="文本框 65548"/>
          <p:cNvSpPr txBox="1">
            <a:spLocks noChangeArrowheads="1"/>
          </p:cNvSpPr>
          <p:nvPr/>
        </p:nvSpPr>
        <p:spPr bwMode="auto">
          <a:xfrm>
            <a:off x="7164388" y="4868863"/>
            <a:ext cx="960437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3200" b="1">
                <a:solidFill>
                  <a:srgbClr val="FF0000"/>
                </a:solidFill>
                <a:ea typeface="楷体_GB2312" pitchFamily="49" charset="-122"/>
              </a:rPr>
              <a:t>口</a:t>
            </a:r>
          </a:p>
        </p:txBody>
      </p:sp>
    </p:spTree>
    <p:extLst>
      <p:ext uri="{BB962C8B-B14F-4D97-AF65-F5344CB8AC3E}">
        <p14:creationId xmlns:p14="http://schemas.microsoft.com/office/powerpoint/2010/main" val="6056104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5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55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55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55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55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55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55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/>
      <p:bldP spid="65542" grpId="0" animBg="1"/>
      <p:bldP spid="65543" grpId="0" animBg="1"/>
      <p:bldP spid="65544" grpId="0" bldLvl="0"/>
      <p:bldP spid="65545" grpId="0" bldLvl="0"/>
      <p:bldP spid="65546" grpId="0" animBg="1"/>
      <p:bldP spid="65547" grpId="0" bldLvl="0"/>
      <p:bldP spid="65548" grpId="0" animBg="1"/>
      <p:bldP spid="65549" grpId="0" bldLvl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467544" y="980728"/>
            <a:ext cx="80752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kumimoji="1" lang="zh-CN" altLang="en-US" sz="4000" dirty="0" smtClean="0">
                <a:solidFill>
                  <a:srgbClr val="007BF1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     涡虫</a:t>
            </a:r>
            <a:r>
              <a:rPr kumimoji="1" lang="zh-CN" altLang="en-US" sz="4000" dirty="0">
                <a:solidFill>
                  <a:srgbClr val="007BF1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是一种自由生活在淡水中的低等动物，采集时，往往会发现涡虫生活在石块或其他物体的下方。为什么？难道涡虫喜欢黑暗环境吗？于是科学家们设计了以下实验</a:t>
            </a:r>
            <a:r>
              <a:rPr kumimoji="1" lang="zh-CN" altLang="en-US" sz="3200" dirty="0">
                <a:solidFill>
                  <a:schemeClr val="accent1"/>
                </a:solidFill>
                <a:latin typeface="宋体" panose="02010600030101010101" pitchFamily="2" charset="-122"/>
                <a:ea typeface="黑体" panose="02010609060101010101" pitchFamily="49" charset="-122"/>
              </a:rPr>
              <a:t>。</a:t>
            </a:r>
            <a:endParaRPr kumimoji="1" lang="zh-CN" altLang="en-US" sz="3200" dirty="0">
              <a:solidFill>
                <a:schemeClr val="accent1"/>
              </a:solidFill>
              <a:latin typeface="宋体" panose="02010600030101010101" pitchFamily="2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636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909" y="4522788"/>
            <a:ext cx="3049587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 descr="裁剪_5_副本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7602">
            <a:off x="3011488" y="3597275"/>
            <a:ext cx="276225" cy="1581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183553">
            <a:off x="1371600" y="5148263"/>
            <a:ext cx="5191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2787">
            <a:off x="2586038" y="5354638"/>
            <a:ext cx="5191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2" descr="复制 裁剪_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2325" y="5053013"/>
            <a:ext cx="519113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80222">
            <a:off x="2027238" y="5387975"/>
            <a:ext cx="519112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5" descr="复制 裁剪_副本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088" y="5299075"/>
            <a:ext cx="5191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6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6263" y="5246688"/>
            <a:ext cx="519112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8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400" y="4868863"/>
            <a:ext cx="51752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9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09934" flipH="1">
            <a:off x="2830513" y="5022850"/>
            <a:ext cx="519112" cy="15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0" descr="复制 裁剪_副本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110218">
            <a:off x="2684463" y="4757738"/>
            <a:ext cx="323850" cy="10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2305-1101261642582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226467" y="2967831"/>
            <a:ext cx="2276475" cy="3001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9" name="WordArt 4"/>
          <p:cNvSpPr>
            <a:spLocks noChangeArrowheads="1" noChangeShapeType="1"/>
          </p:cNvSpPr>
          <p:nvPr/>
        </p:nvSpPr>
        <p:spPr bwMode="auto">
          <a:xfrm>
            <a:off x="437356" y="1808406"/>
            <a:ext cx="7479508" cy="1383811"/>
          </a:xfrm>
          <a:prstGeom prst="rect">
            <a:avLst/>
          </a:prstGeom>
        </p:spPr>
        <p:txBody>
          <a:bodyPr wrap="none" fromWordArt="1"/>
          <a:lstStyle/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8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2800" dirty="0" smtClean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1</a:t>
            </a:r>
            <a:r>
              <a:rPr lang="en-US" altLang="zh-CN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.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用滴管从培养皿中轻轻地吸入一只涡虫。迅速</a:t>
            </a:r>
            <a:endParaRPr lang="en-US" altLang="zh-CN" sz="2800" dirty="0">
              <a:solidFill>
                <a:srgbClr val="000000"/>
              </a:solidFill>
              <a:latin typeface="楷体_GB2312" panose="02010609030101010101" pitchFamily="49" charset="-122"/>
              <a:ea typeface="黑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地送入试管中。</a:t>
            </a: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endParaRPr lang="zh-CN" altLang="en-US" sz="2800" dirty="0">
              <a:ln w="9525" cmpd="sng">
                <a:solidFill>
                  <a:schemeClr val="tx1"/>
                </a:solidFill>
                <a:round/>
              </a:ln>
              <a:solidFill>
                <a:srgbClr val="000000"/>
              </a:solidFill>
              <a:latin typeface="楷体_GB2312" panose="02010609030101010101" pitchFamily="49" charset="-122"/>
              <a:ea typeface="黑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endParaRPr lang="zh-CN" altLang="en-US" sz="2800" dirty="0">
              <a:ln w="9525" cmpd="sng">
                <a:solidFill>
                  <a:schemeClr val="tx1"/>
                </a:solidFill>
                <a:round/>
              </a:ln>
              <a:solidFill>
                <a:srgbClr val="000000"/>
              </a:solidFill>
              <a:latin typeface="楷体_GB2312" panose="02010609030101010101" pitchFamily="49" charset="-122"/>
              <a:ea typeface="黑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endParaRPr lang="zh-CN" altLang="en-US" sz="2800" dirty="0">
              <a:solidFill>
                <a:srgbClr val="000000"/>
              </a:solidFill>
              <a:latin typeface="楷体_GB2312" panose="02010609030101010101" pitchFamily="49" charset="-122"/>
              <a:ea typeface="黑体" panose="02010600030101010101" pitchFamily="2" charset="-122"/>
            </a:endParaRPr>
          </a:p>
          <a:p>
            <a:pPr eaLnBrk="0" hangingPunct="0">
              <a:lnSpc>
                <a:spcPct val="150000"/>
              </a:lnSpc>
              <a:buFontTx/>
              <a:buNone/>
              <a:defRPr/>
            </a:pPr>
            <a:endParaRPr lang="zh-CN" altLang="en-US" sz="2800" dirty="0">
              <a:solidFill>
                <a:srgbClr val="000000"/>
              </a:solidFill>
              <a:latin typeface="楷体_GB2312" panose="02010609030101010101" pitchFamily="49" charset="-122"/>
              <a:ea typeface="黑体" panose="02010600030101010101" pitchFamily="2" charset="-122"/>
            </a:endParaRPr>
          </a:p>
        </p:txBody>
      </p:sp>
      <p:sp>
        <p:nvSpPr>
          <p:cNvPr id="6158" name="标题 1"/>
          <p:cNvSpPr txBox="1">
            <a:spLocks noChangeArrowheads="1"/>
          </p:cNvSpPr>
          <p:nvPr/>
        </p:nvSpPr>
        <p:spPr bwMode="auto">
          <a:xfrm>
            <a:off x="2949584" y="866930"/>
            <a:ext cx="3479800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defTabSz="6858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defTabSz="6858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zh-CN" altLang="en-US" sz="32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涡虫实验</a:t>
            </a:r>
            <a:r>
              <a:rPr lang="zh-CN" altLang="en-US" sz="32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一</a:t>
            </a:r>
          </a:p>
        </p:txBody>
      </p:sp>
      <p:pic>
        <p:nvPicPr>
          <p:cNvPr id="6159" name="图片 2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56" y="436202"/>
            <a:ext cx="1914525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3871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5138" y="647700"/>
            <a:ext cx="1000125" cy="5614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2665" flipH="1">
            <a:off x="7038975" y="3906838"/>
            <a:ext cx="550863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375" y="584200"/>
            <a:ext cx="1000125" cy="568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4" name="Line 10"/>
          <p:cNvSpPr>
            <a:spLocks noChangeShapeType="1"/>
          </p:cNvSpPr>
          <p:nvPr/>
        </p:nvSpPr>
        <p:spPr bwMode="auto">
          <a:xfrm>
            <a:off x="7389813" y="281781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5" name="Line 11"/>
          <p:cNvSpPr>
            <a:spLocks noChangeShapeType="1"/>
          </p:cNvSpPr>
          <p:nvPr/>
        </p:nvSpPr>
        <p:spPr bwMode="auto">
          <a:xfrm>
            <a:off x="7102475" y="209867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6" name="Line 12"/>
          <p:cNvSpPr>
            <a:spLocks noChangeShapeType="1"/>
          </p:cNvSpPr>
          <p:nvPr/>
        </p:nvSpPr>
        <p:spPr bwMode="auto">
          <a:xfrm>
            <a:off x="7389813" y="32512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7102475" y="303371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8" name="Line 14"/>
          <p:cNvSpPr>
            <a:spLocks noChangeShapeType="1"/>
          </p:cNvSpPr>
          <p:nvPr/>
        </p:nvSpPr>
        <p:spPr bwMode="auto">
          <a:xfrm>
            <a:off x="7173913" y="260191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399" name="Line 15"/>
          <p:cNvSpPr>
            <a:spLocks noChangeShapeType="1"/>
          </p:cNvSpPr>
          <p:nvPr/>
        </p:nvSpPr>
        <p:spPr bwMode="auto">
          <a:xfrm>
            <a:off x="7318375" y="37544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00" name="Line 16"/>
          <p:cNvSpPr>
            <a:spLocks noChangeShapeType="1"/>
          </p:cNvSpPr>
          <p:nvPr/>
        </p:nvSpPr>
        <p:spPr bwMode="auto">
          <a:xfrm>
            <a:off x="7102475" y="34671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01" name="Line 17"/>
          <p:cNvSpPr>
            <a:spLocks noChangeShapeType="1"/>
          </p:cNvSpPr>
          <p:nvPr/>
        </p:nvSpPr>
        <p:spPr bwMode="auto">
          <a:xfrm>
            <a:off x="7102475" y="4032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0" name="Line 18"/>
          <p:cNvSpPr>
            <a:spLocks noChangeShapeType="1"/>
          </p:cNvSpPr>
          <p:nvPr/>
        </p:nvSpPr>
        <p:spPr bwMode="auto">
          <a:xfrm>
            <a:off x="7102475" y="43910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1" name="Line 19"/>
          <p:cNvSpPr>
            <a:spLocks noChangeShapeType="1"/>
          </p:cNvSpPr>
          <p:nvPr/>
        </p:nvSpPr>
        <p:spPr bwMode="auto">
          <a:xfrm>
            <a:off x="7462838" y="41751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2" name="Line 20"/>
          <p:cNvSpPr>
            <a:spLocks noChangeShapeType="1"/>
          </p:cNvSpPr>
          <p:nvPr/>
        </p:nvSpPr>
        <p:spPr bwMode="auto">
          <a:xfrm>
            <a:off x="7318375" y="46069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6405" name="Line 21"/>
          <p:cNvSpPr>
            <a:spLocks noChangeShapeType="1"/>
          </p:cNvSpPr>
          <p:nvPr/>
        </p:nvSpPr>
        <p:spPr bwMode="auto">
          <a:xfrm>
            <a:off x="7389813" y="238601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4" name="Line 22"/>
          <p:cNvSpPr>
            <a:spLocks noChangeShapeType="1"/>
          </p:cNvSpPr>
          <p:nvPr/>
        </p:nvSpPr>
        <p:spPr bwMode="auto">
          <a:xfrm>
            <a:off x="7031038" y="48958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5" name="Line 23"/>
          <p:cNvSpPr>
            <a:spLocks noChangeShapeType="1"/>
          </p:cNvSpPr>
          <p:nvPr/>
        </p:nvSpPr>
        <p:spPr bwMode="auto">
          <a:xfrm>
            <a:off x="7246938" y="51831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6" name="Line 24"/>
          <p:cNvSpPr>
            <a:spLocks noChangeShapeType="1"/>
          </p:cNvSpPr>
          <p:nvPr/>
        </p:nvSpPr>
        <p:spPr bwMode="auto">
          <a:xfrm>
            <a:off x="7462838" y="53990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7" name="Line 25"/>
          <p:cNvSpPr>
            <a:spLocks noChangeShapeType="1"/>
          </p:cNvSpPr>
          <p:nvPr/>
        </p:nvSpPr>
        <p:spPr bwMode="auto">
          <a:xfrm>
            <a:off x="7031038" y="56149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188" name="Line 26"/>
          <p:cNvSpPr>
            <a:spLocks noChangeShapeType="1"/>
          </p:cNvSpPr>
          <p:nvPr/>
        </p:nvSpPr>
        <p:spPr bwMode="auto">
          <a:xfrm>
            <a:off x="7246938" y="583247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6411" name="Picture 27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1996" flipH="1">
            <a:off x="7031038" y="1871663"/>
            <a:ext cx="576262" cy="20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90" name="文本框 1"/>
          <p:cNvSpPr txBox="1">
            <a:spLocks noChangeArrowheads="1"/>
          </p:cNvSpPr>
          <p:nvPr/>
        </p:nvSpPr>
        <p:spPr bwMode="auto">
          <a:xfrm>
            <a:off x="919163" y="1401763"/>
            <a:ext cx="508476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2800" dirty="0" smtClean="0">
                <a:solidFill>
                  <a:srgbClr val="FF0000"/>
                </a:solidFill>
                <a:latin typeface="楷体_GB2312" pitchFamily="49" charset="-122"/>
                <a:ea typeface="黑体" panose="02010609060101010101" pitchFamily="49" charset="-122"/>
              </a:rPr>
              <a:t>2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向试管中注满晒过的自来水或河水，加水时防止产生气泡用胶皮塞塞好试管口</a:t>
            </a:r>
          </a:p>
        </p:txBody>
      </p:sp>
      <p:sp>
        <p:nvSpPr>
          <p:cNvPr id="7191" name="文本框 28"/>
          <p:cNvSpPr txBox="1">
            <a:spLocks noChangeArrowheads="1"/>
          </p:cNvSpPr>
          <p:nvPr/>
        </p:nvSpPr>
        <p:spPr bwMode="auto">
          <a:xfrm>
            <a:off x="919163" y="3656013"/>
            <a:ext cx="5084762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2800" dirty="0" smtClean="0">
                <a:solidFill>
                  <a:srgbClr val="FF0000"/>
                </a:solidFill>
                <a:latin typeface="楷体_GB2312" pitchFamily="49" charset="-122"/>
                <a:ea typeface="黑体" panose="02010609060101010101" pitchFamily="49" charset="-122"/>
              </a:rPr>
              <a:t>3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用记号笔在试管中部做一标记，靠近试管塞的一端记为试管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端，另一端记为试管 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B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端。</a:t>
            </a:r>
          </a:p>
        </p:txBody>
      </p:sp>
      <p:sp>
        <p:nvSpPr>
          <p:cNvPr id="30" name="Line 25"/>
          <p:cNvSpPr>
            <a:spLocks noChangeShapeType="1"/>
          </p:cNvSpPr>
          <p:nvPr/>
        </p:nvSpPr>
        <p:spPr bwMode="auto">
          <a:xfrm>
            <a:off x="6958013" y="3649663"/>
            <a:ext cx="720725" cy="0"/>
          </a:xfrm>
          <a:prstGeom prst="line">
            <a:avLst/>
          </a:prstGeom>
          <a:noFill/>
          <a:ln w="2857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2490" name="WordArt 28"/>
          <p:cNvSpPr>
            <a:spLocks noChangeArrowheads="1"/>
          </p:cNvSpPr>
          <p:nvPr/>
        </p:nvSpPr>
        <p:spPr bwMode="auto">
          <a:xfrm>
            <a:off x="7105650" y="1689100"/>
            <a:ext cx="373063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62491" name="WordArt 31"/>
          <p:cNvSpPr>
            <a:spLocks noChangeArrowheads="1"/>
          </p:cNvSpPr>
          <p:nvPr/>
        </p:nvSpPr>
        <p:spPr bwMode="auto">
          <a:xfrm>
            <a:off x="7105650" y="5424488"/>
            <a:ext cx="371475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7276495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" dur="500"/>
                                        <p:tgtEl>
                                          <p:spTgt spid="16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6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6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6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3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62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62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4" grpId="0" animBg="1"/>
      <p:bldP spid="16395" grpId="0" animBg="1"/>
      <p:bldP spid="16396" grpId="0" animBg="1"/>
      <p:bldP spid="16397" grpId="0" animBg="1"/>
      <p:bldP spid="16398" grpId="0" animBg="1"/>
      <p:bldP spid="16399" grpId="0" animBg="1"/>
      <p:bldP spid="16400" grpId="0" animBg="1"/>
      <p:bldP spid="16401" grpId="0" animBg="1"/>
      <p:bldP spid="16405" grpId="0" animBg="1"/>
      <p:bldP spid="30" grpId="0" animBg="1"/>
      <p:bldP spid="62490" grpId="0"/>
      <p:bldP spid="6249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文本框 1"/>
          <p:cNvSpPr txBox="1">
            <a:spLocks noChangeArrowheads="1"/>
          </p:cNvSpPr>
          <p:nvPr/>
        </p:nvSpPr>
        <p:spPr bwMode="auto">
          <a:xfrm>
            <a:off x="919163" y="1401763"/>
            <a:ext cx="7091362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0030101010101" pitchFamily="2" charset="-122"/>
              </a:rPr>
              <a:t>步骤</a:t>
            </a:r>
            <a:r>
              <a:rPr lang="en-US" altLang="zh-CN" sz="2800" dirty="0" smtClean="0">
                <a:solidFill>
                  <a:srgbClr val="FF0000"/>
                </a:solidFill>
                <a:latin typeface="楷体_GB2312" pitchFamily="49" charset="-122"/>
                <a:ea typeface="黑体" panose="02010609060101010101" pitchFamily="49" charset="-122"/>
              </a:rPr>
              <a:t>4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将试管水平放置，直至涡虫运动到试管中央。观察涡虫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10min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，记录它在试管 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A 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端和 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端分别停留的时间。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800600"/>
            <a:ext cx="65532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8" flipH="1">
            <a:off x="5616575" y="5232400"/>
            <a:ext cx="576263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2447925" y="515937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2160588" y="544830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Line 6"/>
          <p:cNvSpPr>
            <a:spLocks noChangeShapeType="1"/>
          </p:cNvSpPr>
          <p:nvPr/>
        </p:nvSpPr>
        <p:spPr bwMode="auto">
          <a:xfrm>
            <a:off x="3455988" y="508793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4032250" y="544830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Line 8"/>
          <p:cNvSpPr>
            <a:spLocks noChangeShapeType="1"/>
          </p:cNvSpPr>
          <p:nvPr/>
        </p:nvSpPr>
        <p:spPr bwMode="auto">
          <a:xfrm>
            <a:off x="5976938" y="508793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Line 9"/>
          <p:cNvSpPr>
            <a:spLocks noChangeShapeType="1"/>
          </p:cNvSpPr>
          <p:nvPr/>
        </p:nvSpPr>
        <p:spPr bwMode="auto">
          <a:xfrm>
            <a:off x="3240088" y="537527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Line 10"/>
          <p:cNvSpPr>
            <a:spLocks noChangeShapeType="1"/>
          </p:cNvSpPr>
          <p:nvPr/>
        </p:nvSpPr>
        <p:spPr bwMode="auto">
          <a:xfrm>
            <a:off x="5113338" y="537527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Line 11"/>
          <p:cNvSpPr>
            <a:spLocks noChangeShapeType="1"/>
          </p:cNvSpPr>
          <p:nvPr/>
        </p:nvSpPr>
        <p:spPr bwMode="auto">
          <a:xfrm>
            <a:off x="5761038" y="551973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Line 12"/>
          <p:cNvSpPr>
            <a:spLocks noChangeShapeType="1"/>
          </p:cNvSpPr>
          <p:nvPr/>
        </p:nvSpPr>
        <p:spPr bwMode="auto">
          <a:xfrm>
            <a:off x="4537075" y="551973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4" name="Line 14"/>
          <p:cNvSpPr>
            <a:spLocks noChangeShapeType="1"/>
          </p:cNvSpPr>
          <p:nvPr/>
        </p:nvSpPr>
        <p:spPr bwMode="auto">
          <a:xfrm>
            <a:off x="4248150" y="4943475"/>
            <a:ext cx="0" cy="649288"/>
          </a:xfrm>
          <a:prstGeom prst="line">
            <a:avLst/>
          </a:prstGeom>
          <a:noFill/>
          <a:ln w="2857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63503" name="WordArt 17"/>
          <p:cNvSpPr>
            <a:spLocks noChangeArrowheads="1"/>
          </p:cNvSpPr>
          <p:nvPr/>
        </p:nvSpPr>
        <p:spPr bwMode="auto">
          <a:xfrm>
            <a:off x="6119813" y="4986338"/>
            <a:ext cx="35877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63504" name="WordArt 18"/>
          <p:cNvSpPr>
            <a:spLocks noChangeArrowheads="1"/>
          </p:cNvSpPr>
          <p:nvPr/>
        </p:nvSpPr>
        <p:spPr bwMode="auto">
          <a:xfrm>
            <a:off x="1730375" y="4981575"/>
            <a:ext cx="287338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17" name="Line 20"/>
          <p:cNvSpPr>
            <a:spLocks noChangeShapeType="1"/>
          </p:cNvSpPr>
          <p:nvPr/>
        </p:nvSpPr>
        <p:spPr bwMode="auto">
          <a:xfrm>
            <a:off x="4608513" y="515937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44946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0 C -0.01094 -0.00579 -0.02135 -0.01134 -0.02986 -0.01204 C -0.03889 -0.01273 -0.04462 -0.00579 -0.05382 -0.00579 C -0.06319 -0.00579 -0.07569 -0.01319 -0.08524 -0.01204 C -0.09514 -0.01065 -0.1026 0.00231 -0.11128 0.00301 C -0.12031 0.0037 -0.12708 -0.00833 -0.13872 -0.00903 C -0.15035 -0.00949 -0.17431 -0.00162 -0.18108 0 " pathEditMode="relative" rAng="0" ptsTypes="AAAAAAA">
                                      <p:cBhvr>
                                        <p:cTn id="53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9100" y="-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63503" grpId="0"/>
      <p:bldP spid="63504" grpId="0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4748213"/>
            <a:ext cx="6553200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83368" flipH="1">
            <a:off x="3960813" y="5106988"/>
            <a:ext cx="57626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Line 4"/>
          <p:cNvSpPr>
            <a:spLocks noChangeShapeType="1"/>
          </p:cNvSpPr>
          <p:nvPr/>
        </p:nvSpPr>
        <p:spPr bwMode="auto">
          <a:xfrm>
            <a:off x="2447925" y="5106988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0" name="Line 5"/>
          <p:cNvSpPr>
            <a:spLocks noChangeShapeType="1"/>
          </p:cNvSpPr>
          <p:nvPr/>
        </p:nvSpPr>
        <p:spPr bwMode="auto">
          <a:xfrm>
            <a:off x="2160588" y="539591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1" name="Line 6"/>
          <p:cNvSpPr>
            <a:spLocks noChangeShapeType="1"/>
          </p:cNvSpPr>
          <p:nvPr/>
        </p:nvSpPr>
        <p:spPr bwMode="auto">
          <a:xfrm>
            <a:off x="3455988" y="50355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2" name="Line 7"/>
          <p:cNvSpPr>
            <a:spLocks noChangeShapeType="1"/>
          </p:cNvSpPr>
          <p:nvPr/>
        </p:nvSpPr>
        <p:spPr bwMode="auto">
          <a:xfrm>
            <a:off x="4032250" y="5395913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3" name="Line 8"/>
          <p:cNvSpPr>
            <a:spLocks noChangeShapeType="1"/>
          </p:cNvSpPr>
          <p:nvPr/>
        </p:nvSpPr>
        <p:spPr bwMode="auto">
          <a:xfrm>
            <a:off x="5976938" y="50355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4" name="Line 9"/>
          <p:cNvSpPr>
            <a:spLocks noChangeShapeType="1"/>
          </p:cNvSpPr>
          <p:nvPr/>
        </p:nvSpPr>
        <p:spPr bwMode="auto">
          <a:xfrm>
            <a:off x="3240088" y="53228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5" name="Line 10"/>
          <p:cNvSpPr>
            <a:spLocks noChangeShapeType="1"/>
          </p:cNvSpPr>
          <p:nvPr/>
        </p:nvSpPr>
        <p:spPr bwMode="auto">
          <a:xfrm>
            <a:off x="5113338" y="53228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6" name="Line 11"/>
          <p:cNvSpPr>
            <a:spLocks noChangeShapeType="1"/>
          </p:cNvSpPr>
          <p:nvPr/>
        </p:nvSpPr>
        <p:spPr bwMode="auto">
          <a:xfrm>
            <a:off x="5761038" y="5467350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7" name="Line 12"/>
          <p:cNvSpPr>
            <a:spLocks noChangeShapeType="1"/>
          </p:cNvSpPr>
          <p:nvPr/>
        </p:nvSpPr>
        <p:spPr bwMode="auto">
          <a:xfrm>
            <a:off x="4537075" y="54673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8" name="Line 13"/>
          <p:cNvSpPr>
            <a:spLocks noChangeShapeType="1"/>
          </p:cNvSpPr>
          <p:nvPr/>
        </p:nvSpPr>
        <p:spPr bwMode="auto">
          <a:xfrm>
            <a:off x="4248150" y="4891088"/>
            <a:ext cx="0" cy="649287"/>
          </a:xfrm>
          <a:prstGeom prst="line">
            <a:avLst/>
          </a:prstGeom>
          <a:noFill/>
          <a:ln w="2857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229" name="WordArt 16"/>
          <p:cNvSpPr>
            <a:spLocks noChangeArrowheads="1"/>
          </p:cNvSpPr>
          <p:nvPr/>
        </p:nvSpPr>
        <p:spPr bwMode="auto">
          <a:xfrm>
            <a:off x="6121400" y="4954588"/>
            <a:ext cx="3730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9230" name="WordArt 17"/>
          <p:cNvSpPr>
            <a:spLocks noChangeArrowheads="1"/>
          </p:cNvSpPr>
          <p:nvPr/>
        </p:nvSpPr>
        <p:spPr bwMode="auto">
          <a:xfrm>
            <a:off x="1706563" y="4937125"/>
            <a:ext cx="300037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sp>
        <p:nvSpPr>
          <p:cNvPr id="9231" name="Line 18"/>
          <p:cNvSpPr>
            <a:spLocks noChangeShapeType="1"/>
          </p:cNvSpPr>
          <p:nvPr/>
        </p:nvSpPr>
        <p:spPr bwMode="auto">
          <a:xfrm>
            <a:off x="4608513" y="51069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pic>
        <p:nvPicPr>
          <p:cNvPr id="17" name="Picture 2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6632">
            <a:off x="2160588" y="5180013"/>
            <a:ext cx="576262" cy="16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30" name="文本框 17"/>
          <p:cNvSpPr txBox="1">
            <a:spLocks noChangeArrowheads="1"/>
          </p:cNvSpPr>
          <p:nvPr/>
        </p:nvSpPr>
        <p:spPr bwMode="auto">
          <a:xfrm>
            <a:off x="923925" y="2371725"/>
            <a:ext cx="7370763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涡虫在试管 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A 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端停留的时间与在试管 </a:t>
            </a:r>
            <a:r>
              <a:rPr lang="en-US" altLang="zh-CN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 dirty="0">
                <a:solidFill>
                  <a:srgbClr val="000000"/>
                </a:solidFill>
                <a:latin typeface="楷体_GB2312" pitchFamily="49" charset="-122"/>
                <a:ea typeface="黑体" panose="02010609060101010101" pitchFamily="49" charset="-122"/>
              </a:rPr>
              <a:t>端停留的时间差不多，时间几乎相等。</a:t>
            </a:r>
          </a:p>
        </p:txBody>
      </p:sp>
      <p:sp>
        <p:nvSpPr>
          <p:cNvPr id="19" name="WordArt 19"/>
          <p:cNvSpPr>
            <a:spLocks noChangeArrowheads="1" noChangeShapeType="1"/>
          </p:cNvSpPr>
          <p:nvPr/>
        </p:nvSpPr>
        <p:spPr bwMode="auto">
          <a:xfrm>
            <a:off x="3374089" y="1138284"/>
            <a:ext cx="2395818" cy="576263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 fromWordArt="1"/>
          <a:lstStyle/>
          <a:p>
            <a:pPr algn="ctr" eaLnBrk="0" hangingPunct="0">
              <a:buFontTx/>
              <a:buNone/>
              <a:defRPr/>
            </a:pPr>
            <a:r>
              <a:rPr lang="zh-CN" altLang="en-US" sz="2800" dirty="0">
                <a:solidFill>
                  <a:schemeClr val="bg1"/>
                </a:solidFill>
                <a:latin typeface="黑体" panose="02010600030101010101" pitchFamily="2" charset="-122"/>
                <a:ea typeface="黑体" panose="02010600030101010101" pitchFamily="2" charset="-122"/>
              </a:rPr>
              <a:t>实验结果</a:t>
            </a:r>
          </a:p>
        </p:txBody>
      </p:sp>
    </p:spTree>
    <p:extLst>
      <p:ext uri="{BB962C8B-B14F-4D97-AF65-F5344CB8AC3E}">
        <p14:creationId xmlns:p14="http://schemas.microsoft.com/office/powerpoint/2010/main" val="11393700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56 0.01042 C -0.00694 0.00787 -0.01909 0.00556 -0.02847 0.00417 C -0.03802 0.00278 -0.04357 -0.00092 -0.05086 0.00255 C -0.05833 0.00602 -0.06371 0.02431 -0.07326 0.02431 C -0.08281 0.02431 -0.09809 0.00648 -0.10833 0.00255 C -0.1184 -0.00139 -0.12604 -0.00023 -0.13455 0.00116 C -0.14323 0.00255 -0.14965 0.0081 -0.15989 0.01042 C -0.17014 0.01273 -0.1908 0.01435 -0.19687 0.01505 " pathEditMode="relative" rAng="0" ptsTypes="AAAAAAAA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101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1"/>
                            </p:stCondLst>
                            <p:childTnLst>
                              <p:par>
                                <p:cTn id="1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501"/>
                            </p:stCondLst>
                            <p:childTnLst>
                              <p:par>
                                <p:cTn id="1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1.11111E-6 C 0.00729 -0.01366 0.01493 -0.02731 0.02517 -0.02778 C 0.03559 -0.02824 0.04861 -0.01018 0.06128 -0.00301 C 0.07413 0.00417 0.08837 0.01736 0.10121 0.01551 C 0.11389 0.01366 0.12656 -0.00995 0.13837 -0.01389 C 0.15 -0.01782 0.16285 -0.01319 0.1717 -0.00764 C 0.18073 -0.00208 0.18524 0.01783 0.19149 0.02014 C 0.19809 0.02245 0.20278 0.0088 0.21059 0.00625 C 0.21875 0.0037 0.22882 0.00255 0.24062 0.00463 C 0.25226 0.00671 0.26944 0.02176 0.28125 0.01875 C 0.29288 0.01574 0.30173 -0.00926 0.31111 -0.01389 C 0.32048 -0.01852 0.3276 -0.01227 0.33732 -0.00926 C 0.34722 -0.00625 0.36441 0.00232 0.37014 0.00463 " pathEditMode="relative" rAng="0" ptsTypes="AAAAAAAAAAAAA">
                                      <p:cBhvr>
                                        <p:cTn id="16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8500" y="-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45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4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41888"/>
            <a:ext cx="6624638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4973638"/>
            <a:ext cx="3035300" cy="93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48" name="Line 4"/>
          <p:cNvSpPr>
            <a:spLocks noChangeShapeType="1"/>
          </p:cNvSpPr>
          <p:nvPr/>
        </p:nvSpPr>
        <p:spPr bwMode="auto">
          <a:xfrm>
            <a:off x="2411413" y="5300663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>
            <a:off x="2411413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0" name="Line 6"/>
          <p:cNvSpPr>
            <a:spLocks noChangeShapeType="1"/>
          </p:cNvSpPr>
          <p:nvPr/>
        </p:nvSpPr>
        <p:spPr bwMode="auto">
          <a:xfrm>
            <a:off x="3419475" y="52292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1" name="Line 7"/>
          <p:cNvSpPr>
            <a:spLocks noChangeShapeType="1"/>
          </p:cNvSpPr>
          <p:nvPr/>
        </p:nvSpPr>
        <p:spPr bwMode="auto">
          <a:xfrm>
            <a:off x="4140200" y="54451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2" name="Line 8"/>
          <p:cNvSpPr>
            <a:spLocks noChangeShapeType="1"/>
          </p:cNvSpPr>
          <p:nvPr/>
        </p:nvSpPr>
        <p:spPr bwMode="auto">
          <a:xfrm>
            <a:off x="5651500" y="52292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3" name="Line 9"/>
          <p:cNvSpPr>
            <a:spLocks noChangeShapeType="1"/>
          </p:cNvSpPr>
          <p:nvPr/>
        </p:nvSpPr>
        <p:spPr bwMode="auto">
          <a:xfrm>
            <a:off x="3348038" y="5589588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4" name="Line 10"/>
          <p:cNvSpPr>
            <a:spLocks noChangeShapeType="1"/>
          </p:cNvSpPr>
          <p:nvPr/>
        </p:nvSpPr>
        <p:spPr bwMode="auto">
          <a:xfrm>
            <a:off x="5076825" y="5445125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5" name="Line 11"/>
          <p:cNvSpPr>
            <a:spLocks noChangeShapeType="1"/>
          </p:cNvSpPr>
          <p:nvPr/>
        </p:nvSpPr>
        <p:spPr bwMode="auto">
          <a:xfrm>
            <a:off x="6084888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6" name="Line 12"/>
          <p:cNvSpPr>
            <a:spLocks noChangeShapeType="1"/>
          </p:cNvSpPr>
          <p:nvPr/>
        </p:nvSpPr>
        <p:spPr bwMode="auto">
          <a:xfrm>
            <a:off x="4500563" y="5661025"/>
            <a:ext cx="1444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57" name="WordArt 15"/>
          <p:cNvSpPr>
            <a:spLocks noChangeArrowheads="1" noChangeShapeType="1"/>
          </p:cNvSpPr>
          <p:nvPr/>
        </p:nvSpPr>
        <p:spPr bwMode="auto">
          <a:xfrm>
            <a:off x="6043613" y="5140325"/>
            <a:ext cx="371475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A</a:t>
            </a:r>
          </a:p>
        </p:txBody>
      </p:sp>
      <p:sp>
        <p:nvSpPr>
          <p:cNvPr id="82958" name="WordArt 16"/>
          <p:cNvSpPr>
            <a:spLocks noChangeArrowheads="1" noChangeShapeType="1"/>
          </p:cNvSpPr>
          <p:nvPr/>
        </p:nvSpPr>
        <p:spPr bwMode="auto">
          <a:xfrm>
            <a:off x="1606550" y="5156200"/>
            <a:ext cx="30003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/>
            <a:r>
              <a:rPr lang="en-US" altLang="zh-CN" sz="32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B</a:t>
            </a:r>
          </a:p>
        </p:txBody>
      </p:sp>
      <p:pic>
        <p:nvPicPr>
          <p:cNvPr id="16" name="Picture 19" descr="复制 裁剪_副本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5300663"/>
            <a:ext cx="649287" cy="19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960" name="Line 20"/>
          <p:cNvSpPr>
            <a:spLocks noChangeShapeType="1"/>
          </p:cNvSpPr>
          <p:nvPr/>
        </p:nvSpPr>
        <p:spPr bwMode="auto">
          <a:xfrm>
            <a:off x="4211638" y="5084763"/>
            <a:ext cx="0" cy="649287"/>
          </a:xfrm>
          <a:prstGeom prst="line">
            <a:avLst/>
          </a:prstGeom>
          <a:noFill/>
          <a:ln w="28575">
            <a:solidFill>
              <a:srgbClr val="F4080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2961" name="文本框 17"/>
          <p:cNvSpPr txBox="1">
            <a:spLocks noChangeArrowheads="1"/>
          </p:cNvSpPr>
          <p:nvPr/>
        </p:nvSpPr>
        <p:spPr bwMode="auto">
          <a:xfrm>
            <a:off x="960438" y="1787525"/>
            <a:ext cx="736917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hangingPunct="0">
              <a:lnSpc>
                <a:spcPct val="150000"/>
              </a:lnSpc>
            </a:pPr>
            <a:r>
              <a:rPr lang="zh-CN" altLang="en-US" sz="2800" dirty="0" smtClean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步骤</a:t>
            </a:r>
            <a:r>
              <a:rPr lang="en-US" altLang="zh-CN" sz="2800" dirty="0" smtClean="0">
                <a:solidFill>
                  <a:srgbClr val="FF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5</a:t>
            </a:r>
            <a:r>
              <a:rPr lang="en-US" altLang="zh-CN" sz="2800" dirty="0" smtClean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.</a:t>
            </a:r>
            <a:r>
              <a:rPr lang="zh-CN" altLang="en-US" sz="2800" dirty="0" smtClean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再次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使涡虫运动到试管中央。用铝箔套遮住试管 </a:t>
            </a:r>
            <a:r>
              <a:rPr lang="en-US" altLang="zh-CN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端的光。观察涡虫</a:t>
            </a:r>
            <a:r>
              <a:rPr lang="en-US" altLang="zh-CN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10min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，记录它在试管 </a:t>
            </a:r>
            <a:r>
              <a:rPr lang="en-US" altLang="zh-CN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A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端和 </a:t>
            </a:r>
            <a:r>
              <a:rPr lang="en-US" altLang="zh-CN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B </a:t>
            </a:r>
            <a:r>
              <a:rPr lang="zh-CN" altLang="en-US" sz="2800" dirty="0">
                <a:solidFill>
                  <a:srgbClr val="000000"/>
                </a:solidFill>
                <a:latin typeface="楷体_GB2312" panose="02010609030101010101" pitchFamily="49" charset="-122"/>
                <a:ea typeface="黑体" panose="02010609060101010101" pitchFamily="49" charset="-122"/>
              </a:rPr>
              <a:t>端分别停留的时间。</a:t>
            </a:r>
          </a:p>
        </p:txBody>
      </p:sp>
    </p:spTree>
    <p:extLst>
      <p:ext uri="{BB962C8B-B14F-4D97-AF65-F5344CB8AC3E}">
        <p14:creationId xmlns:p14="http://schemas.microsoft.com/office/powerpoint/2010/main" val="136216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33333E-6 C -0.00851 -0.01065 -0.01702 -0.02106 -0.02674 -0.02176 C -0.03646 -0.02245 -0.04948 -0.01157 -0.05816 -0.00463 C -0.06684 0.00232 -0.06927 0.0169 -0.079 0.02014 C -0.08872 0.02338 -0.10226 0.01921 -0.11632 0.01551 C -0.13039 0.01181 -0.15591 0.00116 -0.16389 -0.00162 " pathEditMode="relative" rAng="0" ptsTypes="aaaaaA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TRACKING_SLIDES" val="1"/>
</p:tagLst>
</file>

<file path=ppt/theme/theme1.xml><?xml version="1.0" encoding="utf-8"?>
<a:theme xmlns:a="http://schemas.openxmlformats.org/drawingml/2006/main" name="Office 主题">
  <a:themeElements>
    <a:clrScheme name="自定义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7BF1"/>
      </a:accent1>
      <a:accent2>
        <a:srgbClr val="F1B516"/>
      </a:accent2>
      <a:accent3>
        <a:srgbClr val="C00AB6"/>
      </a:accent3>
      <a:accent4>
        <a:srgbClr val="61CD45"/>
      </a:accent4>
      <a:accent5>
        <a:srgbClr val="FFFF00"/>
      </a:accent5>
      <a:accent6>
        <a:srgbClr val="70AD47"/>
      </a:accent6>
      <a:hlink>
        <a:srgbClr val="BFBFBF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12427</TotalTime>
  <Words>578</Words>
  <Application>Microsoft Office PowerPoint</Application>
  <PresentationFormat>全屏显示(4:3)</PresentationFormat>
  <Paragraphs>111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6" baseType="lpstr">
      <vt:lpstr>黑体</vt:lpstr>
      <vt:lpstr>楷体_GB2312</vt:lpstr>
      <vt:lpstr>宋体</vt:lpstr>
      <vt:lpstr>Arial</vt:lpstr>
      <vt:lpstr>Calibri</vt:lpstr>
      <vt:lpstr>Office 主题</vt:lpstr>
      <vt:lpstr>PowerPoint 演示文稿</vt:lpstr>
      <vt:lpstr>认识涡虫</vt:lpstr>
      <vt:lpstr>涡虫的身体结构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hd</dc:creator>
  <cp:lastModifiedBy>Administrator</cp:lastModifiedBy>
  <cp:revision>1142</cp:revision>
  <dcterms:created xsi:type="dcterms:W3CDTF">2014-09-30T07:25:52Z</dcterms:created>
  <dcterms:modified xsi:type="dcterms:W3CDTF">2017-06-29T11:46:02Z</dcterms:modified>
</cp:coreProperties>
</file>